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46"/>
  </p:notesMasterIdLst>
  <p:handoutMasterIdLst>
    <p:handoutMasterId r:id="rId47"/>
  </p:handoutMasterIdLst>
  <p:sldIdLst>
    <p:sldId id="354" r:id="rId2"/>
    <p:sldId id="504" r:id="rId3"/>
    <p:sldId id="506" r:id="rId4"/>
    <p:sldId id="413" r:id="rId5"/>
    <p:sldId id="416" r:id="rId6"/>
    <p:sldId id="417" r:id="rId7"/>
    <p:sldId id="420" r:id="rId8"/>
    <p:sldId id="421" r:id="rId9"/>
    <p:sldId id="422" r:id="rId10"/>
    <p:sldId id="423" r:id="rId11"/>
    <p:sldId id="425" r:id="rId12"/>
    <p:sldId id="426" r:id="rId13"/>
    <p:sldId id="427" r:id="rId14"/>
    <p:sldId id="430" r:id="rId15"/>
    <p:sldId id="431" r:id="rId16"/>
    <p:sldId id="432" r:id="rId17"/>
    <p:sldId id="433" r:id="rId18"/>
    <p:sldId id="434" r:id="rId19"/>
    <p:sldId id="435" r:id="rId20"/>
    <p:sldId id="438" r:id="rId21"/>
    <p:sldId id="440" r:id="rId22"/>
    <p:sldId id="494" r:id="rId23"/>
    <p:sldId id="501" r:id="rId24"/>
    <p:sldId id="493" r:id="rId25"/>
    <p:sldId id="441" r:id="rId26"/>
    <p:sldId id="442" r:id="rId27"/>
    <p:sldId id="443" r:id="rId28"/>
    <p:sldId id="444" r:id="rId29"/>
    <p:sldId id="445" r:id="rId30"/>
    <p:sldId id="446" r:id="rId31"/>
    <p:sldId id="447" r:id="rId32"/>
    <p:sldId id="448" r:id="rId33"/>
    <p:sldId id="449" r:id="rId34"/>
    <p:sldId id="450" r:id="rId35"/>
    <p:sldId id="451" r:id="rId36"/>
    <p:sldId id="454" r:id="rId37"/>
    <p:sldId id="455" r:id="rId38"/>
    <p:sldId id="495" r:id="rId39"/>
    <p:sldId id="459" r:id="rId40"/>
    <p:sldId id="505" r:id="rId41"/>
    <p:sldId id="462" r:id="rId42"/>
    <p:sldId id="472" r:id="rId43"/>
    <p:sldId id="475" r:id="rId44"/>
    <p:sldId id="478" r:id="rId45"/>
  </p:sldIdLst>
  <p:sldSz cx="9144000" cy="6858000" type="screen4x3"/>
  <p:notesSz cx="6797675" cy="9926638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D3EC320-E681-3D45-BBA6-EC22EC5C6F54}">
          <p14:sldIdLst>
            <p14:sldId id="354"/>
            <p14:sldId id="504"/>
            <p14:sldId id="506"/>
            <p14:sldId id="413"/>
            <p14:sldId id="416"/>
            <p14:sldId id="417"/>
            <p14:sldId id="420"/>
            <p14:sldId id="421"/>
            <p14:sldId id="422"/>
            <p14:sldId id="423"/>
            <p14:sldId id="425"/>
            <p14:sldId id="426"/>
            <p14:sldId id="427"/>
            <p14:sldId id="430"/>
            <p14:sldId id="431"/>
            <p14:sldId id="432"/>
            <p14:sldId id="433"/>
            <p14:sldId id="434"/>
            <p14:sldId id="435"/>
            <p14:sldId id="438"/>
            <p14:sldId id="440"/>
            <p14:sldId id="494"/>
            <p14:sldId id="501"/>
            <p14:sldId id="493"/>
            <p14:sldId id="441"/>
            <p14:sldId id="442"/>
            <p14:sldId id="443"/>
            <p14:sldId id="444"/>
            <p14:sldId id="445"/>
            <p14:sldId id="446"/>
            <p14:sldId id="447"/>
            <p14:sldId id="448"/>
            <p14:sldId id="449"/>
            <p14:sldId id="450"/>
            <p14:sldId id="451"/>
            <p14:sldId id="454"/>
            <p14:sldId id="455"/>
            <p14:sldId id="495"/>
            <p14:sldId id="459"/>
            <p14:sldId id="505"/>
            <p14:sldId id="462"/>
            <p14:sldId id="472"/>
            <p14:sldId id="475"/>
            <p14:sldId id="478"/>
          </p14:sldIdLst>
        </p14:section>
        <p14:section name="Sezione senza titolo" id="{8A8725C5-37EA-7347-8162-B9A49968E2B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147">
          <p15:clr>
            <a:srgbClr val="A4A3A4"/>
          </p15:clr>
        </p15:guide>
        <p15:guide id="2" pos="26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7" autoAdjust="0"/>
    <p:restoredTop sz="94043" autoAdjust="0"/>
  </p:normalViewPr>
  <p:slideViewPr>
    <p:cSldViewPr snapToGrid="0" snapToObjects="1">
      <p:cViewPr>
        <p:scale>
          <a:sx n="100" d="100"/>
          <a:sy n="100" d="100"/>
        </p:scale>
        <p:origin x="1854" y="294"/>
      </p:cViewPr>
      <p:guideLst>
        <p:guide orient="horz" pos="4147"/>
        <p:guide pos="2687"/>
      </p:guideLst>
    </p:cSldViewPr>
  </p:slideViewPr>
  <p:outlineViewPr>
    <p:cViewPr>
      <p:scale>
        <a:sx n="33" d="100"/>
        <a:sy n="33" d="100"/>
      </p:scale>
      <p:origin x="0" y="-65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>
        <p:guide orient="horz" pos="3133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8E99C953-A31E-AC46-BC49-0CE45714EA88}" type="datetimeFigureOut">
              <a:rPr lang="it-IT" smtClean="0"/>
              <a:pPr/>
              <a:t>18/10/2017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D54B951F-2C64-054F-8A19-C2664486AC8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5687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59CB0BA1-D116-EE43-941C-2239A6E2810D}" type="datetimeFigureOut">
              <a:rPr lang="it-IT" smtClean="0"/>
              <a:pPr/>
              <a:t>18/10/2017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0C2D94A9-1535-F348-9793-7B37BE4DA8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6207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>
          <a:xfrm>
            <a:off x="-1" y="4715153"/>
            <a:ext cx="6796102" cy="4466987"/>
          </a:xfrm>
        </p:spPr>
        <p:txBody>
          <a:bodyPr/>
          <a:lstStyle/>
          <a:p>
            <a:pPr marL="455005" indent="-455005">
              <a:buFont typeface="Wingdings" panose="05000000000000000000" pitchFamily="2" charset="2"/>
              <a:buChar char="Ø"/>
            </a:pPr>
            <a:endParaRPr lang="it-IT" sz="2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D94A9-1535-F348-9793-7B37BE4DA87B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1331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6A6471C2-1001-412F-B102-FE2648A0B69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534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D0378D5F-11E6-473A-8120-5087FE6C0E8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5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700881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6014FA4D-F60C-4788-B1C4-00130C8F294A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739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6CA70690-7413-47F9-84C5-F161B2F1A4F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7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44463" y="177800"/>
            <a:ext cx="6478587" cy="48609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341938"/>
            <a:ext cx="6797675" cy="4410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208715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D82AC24F-E586-44C3-A3F9-24238A0EA80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841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144AD555-AC3C-42ED-BF3A-C79D1A45C994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84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8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691194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AC08CFF4-59CD-4634-A29E-E1294D38D87E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A5F86FAB-CFE8-4AC0-8510-BC27D522436F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9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1325503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8B74036-8359-4509-BF25-E53962CFE8B5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251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CBB0EDDD-0743-451A-BE7E-A150DA76C0B7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25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2575" y="214313"/>
            <a:ext cx="6230938" cy="46736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25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114926"/>
            <a:ext cx="6797675" cy="4637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615222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8877F39E-19E4-4A66-92EB-DCB98646A91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353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6E326D81-EB21-4A17-A527-2010059028C4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35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338" y="239713"/>
            <a:ext cx="6702425" cy="50276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799139"/>
            <a:ext cx="6797675" cy="3952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6350219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80533765-DB1A-4FE5-9D5D-AA9B1C738F24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456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12D0E626-52EB-44E1-8F8A-B06F659ECCC4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4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46063" y="239713"/>
            <a:ext cx="5632450" cy="42259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747270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40DD30B9-E94B-45EA-924C-6487E0CCC7F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558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A87047EB-346C-43BC-9040-6C883899F1E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55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377825"/>
            <a:ext cx="5449887" cy="4087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616588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413C037-FA1F-4842-9A0E-8C8150542CAD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6611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773AB259-F793-4650-9839-9A60189055AF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66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7000" y="103188"/>
            <a:ext cx="6669088" cy="50022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66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799139"/>
            <a:ext cx="6797675" cy="3952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9649880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01752307-4ED4-42CE-A599-1940DEA90C05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19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763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13D24BF7-6425-4F61-A826-BDA3F4B37F3E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19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7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9700" y="165100"/>
            <a:ext cx="6496050" cy="48736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5397" indent="-223811" algn="just">
              <a:spcBef>
                <a:spcPct val="0"/>
              </a:spcBef>
              <a:tabLst>
                <a:tab pos="225397" algn="l"/>
                <a:tab pos="1134924" algn="l"/>
                <a:tab pos="2044449" algn="l"/>
                <a:tab pos="2953976" algn="l"/>
                <a:tab pos="3865089" algn="l"/>
                <a:tab pos="4774614" algn="l"/>
                <a:tab pos="5684142" algn="l"/>
                <a:tab pos="6593667" algn="l"/>
                <a:tab pos="7503193" algn="l"/>
                <a:tab pos="8412719" algn="l"/>
                <a:tab pos="9323832" algn="l"/>
                <a:tab pos="10233359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5397" indent="-223811">
              <a:spcBef>
                <a:spcPct val="0"/>
              </a:spcBef>
              <a:tabLst>
                <a:tab pos="225397" algn="l"/>
                <a:tab pos="1134924" algn="l"/>
                <a:tab pos="2044449" algn="l"/>
                <a:tab pos="2953976" algn="l"/>
                <a:tab pos="3865089" algn="l"/>
                <a:tab pos="4774614" algn="l"/>
                <a:tab pos="5684142" algn="l"/>
                <a:tab pos="6593667" algn="l"/>
                <a:tab pos="7503193" algn="l"/>
                <a:tab pos="8412719" algn="l"/>
                <a:tab pos="9323832" algn="l"/>
                <a:tab pos="10233359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564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D94A9-1535-F348-9793-7B37BE4DA87B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88275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4AE1C288-4F6F-4408-9549-98919DF6EB6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070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45" tIns="46200" rIns="92045" bIns="46200" anchor="b"/>
          <a:lstStyle>
            <a:lvl1pPr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0DF8959D-D36D-4A76-80B6-A20F901328B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0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63513" y="87313"/>
            <a:ext cx="6402387" cy="4803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0709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3811" indent="-222223" algn="just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3811" indent="-222223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92818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1F7A61ED-1CF7-4407-BF5A-249E8BF3B0ED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45" tIns="46200" rIns="92045" bIns="46200" anchor="b"/>
          <a:lstStyle>
            <a:lvl1pPr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55DCEA5-6C42-477C-8404-CEA36A93924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55638" y="87313"/>
            <a:ext cx="5410200" cy="40576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3811" indent="-222223" algn="just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3811" indent="-222223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7058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1F7A61ED-1CF7-4407-BF5A-249E8BF3B0ED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45" tIns="46200" rIns="92045" bIns="46200" anchor="b"/>
          <a:lstStyle>
            <a:lvl1pPr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55DCEA5-6C42-477C-8404-CEA36A93924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55638" y="87313"/>
            <a:ext cx="5410200" cy="40576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3811" indent="-222223" algn="just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3811" indent="-222223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382462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1114"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1114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7939" algn="l"/>
                <a:tab pos="1817465" algn="l"/>
                <a:tab pos="2726990" algn="l"/>
                <a:tab pos="3636518" algn="l"/>
                <a:tab pos="4544456" algn="l"/>
                <a:tab pos="5457156" algn="l"/>
                <a:tab pos="6366683" algn="l"/>
                <a:tab pos="7276208" algn="l"/>
                <a:tab pos="8184147" algn="l"/>
                <a:tab pos="9093674" algn="l"/>
                <a:tab pos="10003199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1F7A61ED-1CF7-4407-BF5A-249E8BF3B0ED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45" tIns="46200" rIns="92045" bIns="46200" anchor="b"/>
          <a:lstStyle>
            <a:lvl1pPr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7575" algn="l"/>
                <a:tab pos="1836738" algn="l"/>
                <a:tab pos="2755900" algn="l"/>
                <a:tab pos="3675063" algn="l"/>
                <a:tab pos="4592638" algn="l"/>
                <a:tab pos="5511800" algn="l"/>
                <a:tab pos="6430963" algn="l"/>
                <a:tab pos="7350125" algn="l"/>
                <a:tab pos="8267700" algn="l"/>
                <a:tab pos="9186863" algn="l"/>
                <a:tab pos="10106025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55DCEA5-6C42-477C-8404-CEA36A93924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2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55638" y="87313"/>
            <a:ext cx="5410200" cy="40576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3811" indent="-222223" algn="just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3811" indent="-222223">
              <a:spcBef>
                <a:spcPct val="0"/>
              </a:spcBef>
              <a:tabLst>
                <a:tab pos="223811" algn="l"/>
                <a:tab pos="1133336" algn="l"/>
                <a:tab pos="2042863" algn="l"/>
                <a:tab pos="2950801" algn="l"/>
                <a:tab pos="3863502" algn="l"/>
                <a:tab pos="4773028" algn="l"/>
                <a:tab pos="5682553" algn="l"/>
                <a:tab pos="6590492" algn="l"/>
                <a:tab pos="7500018" algn="l"/>
                <a:tab pos="8409544" algn="l"/>
                <a:tab pos="9322245" algn="l"/>
                <a:tab pos="10230184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74002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19D8A19E-438A-47F5-BAA6-061C7A6C0402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968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35AE2567-C213-4EFA-A2B2-E69681EC9BA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99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34950" y="165100"/>
            <a:ext cx="6089650" cy="4568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5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3287714"/>
            <a:ext cx="6797675" cy="6637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5397" indent="-223811" algn="just">
              <a:spcBef>
                <a:spcPct val="0"/>
              </a:spcBef>
              <a:tabLst>
                <a:tab pos="225397" algn="l"/>
                <a:tab pos="1134924" algn="l"/>
                <a:tab pos="2044449" algn="l"/>
                <a:tab pos="2953976" algn="l"/>
                <a:tab pos="3865089" algn="l"/>
                <a:tab pos="4774614" algn="l"/>
                <a:tab pos="5684142" algn="l"/>
                <a:tab pos="6593667" algn="l"/>
                <a:tab pos="7503193" algn="l"/>
                <a:tab pos="8412719" algn="l"/>
                <a:tab pos="9323832" algn="l"/>
                <a:tab pos="10233359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225397" indent="-223811">
              <a:spcBef>
                <a:spcPct val="0"/>
              </a:spcBef>
              <a:tabLst>
                <a:tab pos="225397" algn="l"/>
                <a:tab pos="1134924" algn="l"/>
                <a:tab pos="2044449" algn="l"/>
                <a:tab pos="2953976" algn="l"/>
                <a:tab pos="3865089" algn="l"/>
                <a:tab pos="4774614" algn="l"/>
                <a:tab pos="5684142" algn="l"/>
                <a:tab pos="6593667" algn="l"/>
                <a:tab pos="7503193" algn="l"/>
                <a:tab pos="8412719" algn="l"/>
                <a:tab pos="9323832" algn="l"/>
                <a:tab pos="10233359" algn="l"/>
              </a:tabLst>
            </a:pPr>
            <a:endParaRPr lang="it-IT" altLang="it-IT" sz="1500" b="1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9686" name="Text Box 4"/>
          <p:cNvSpPr txBox="1">
            <a:spLocks noChangeArrowheads="1"/>
          </p:cNvSpPr>
          <p:nvPr/>
        </p:nvSpPr>
        <p:spPr bwMode="auto">
          <a:xfrm>
            <a:off x="1" y="4964113"/>
            <a:ext cx="67976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just" eaLnBrk="1" hangingPunct="1"/>
            <a:r>
              <a:rPr lang="it-IT" altLang="it-IT" b="0">
                <a:solidFill>
                  <a:srgbClr val="000000"/>
                </a:solidFill>
                <a:latin typeface="Arial" charset="0"/>
                <a:ea typeface="Microsoft YaHei" pitchFamily="34" charset="-122"/>
                <a:cs typeface="Arial" charset="0"/>
              </a:rPr>
              <a:t>.</a:t>
            </a:r>
          </a:p>
          <a:p>
            <a:pPr eaLnBrk="1" hangingPunct="1"/>
            <a:endParaRPr lang="it-IT" altLang="it-IT" b="0">
              <a:solidFill>
                <a:srgbClr val="000000"/>
              </a:solidFill>
              <a:latin typeface="Arial" charset="0"/>
              <a:ea typeface="Microsoft YaHei" pitchFamily="34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0864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FA885A49-1575-4DFC-A7B1-6D37F1F4D85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377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1983015C-F942-4A6F-B1F8-83D390EC4B27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3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44513" y="165100"/>
            <a:ext cx="5767387" cy="43259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733926"/>
            <a:ext cx="6797675" cy="5191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2475117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67DE0D1-FFE8-49E1-B4DA-7562CAA773B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480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D340874D-BE69-4D5B-B464-A9958A790FE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4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0200" y="355600"/>
            <a:ext cx="6238875" cy="46799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188076"/>
            <a:ext cx="6797675" cy="3736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0897749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4E7DD199-7D85-4942-9B95-0EE55380537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582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5FEEB635-8A20-443E-A919-F448FCE0C31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58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2238" y="165100"/>
            <a:ext cx="6597650" cy="4949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6987" y="5399089"/>
            <a:ext cx="6797676" cy="4275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5942718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83F85722-4BDF-4933-90A2-2F0641C1D91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6851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D1943DDE-C6E4-4558-A429-99B5A15FAEC0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6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9050" y="165100"/>
            <a:ext cx="6597650" cy="4949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6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800726"/>
            <a:ext cx="6797675" cy="4124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654962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6D7EAE3A-DDDC-4F17-B16D-CCFF8BEC185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29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787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6397229-FA5B-4A27-A07B-2C546EF7D4BF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29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7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33400" y="165100"/>
            <a:ext cx="5583238" cy="4187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83114"/>
            <a:ext cx="6797675" cy="5341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747041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6A102A1C-73D6-47CD-9FDD-66711D46D45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6131" name="Text Box 1"/>
          <p:cNvSpPr txBox="1">
            <a:spLocks noChangeArrowheads="1"/>
          </p:cNvSpPr>
          <p:nvPr/>
        </p:nvSpPr>
        <p:spPr bwMode="auto">
          <a:xfrm>
            <a:off x="3851275" y="9426575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6765E157-2069-4C2C-94D6-B40F49BF4E5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61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13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spcBef>
                <a:spcPct val="0"/>
              </a:spcBef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</a:pPr>
            <a:endParaRPr lang="it-IT" altLang="it-IT" sz="2400" u="sng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</a:pPr>
            <a:r>
              <a:rPr lang="it-IT" altLang="it-IT" sz="2000">
                <a:latin typeface="Arial" charset="0"/>
                <a:ea typeface="Microsoft YaHei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70551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7AE0BCE-23D7-4776-A72A-47ECC29B6C5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889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103B58DA-E2DF-418B-AC2F-06BB6CE6651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30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89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33400" y="165100"/>
            <a:ext cx="5583238" cy="4187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89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83114"/>
            <a:ext cx="6797675" cy="5341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5592425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0F60CA6E-7FC2-4ED4-A950-448F3F189B2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992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DB76B69C-768C-44B1-A4DF-DA0C781DDD2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099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35000" y="165100"/>
            <a:ext cx="5684838" cy="4264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735513"/>
            <a:ext cx="6797675" cy="5189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4857126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75271D45-1A27-4EBA-AE28-790719B3056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094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06DAC829-0F3A-4CE4-8BE2-D01E1474293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0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165100"/>
            <a:ext cx="4845050" cy="36353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09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3821114"/>
            <a:ext cx="6797675" cy="610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42088459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621199A0-A852-4C20-BB5D-CB73AA5E888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1971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93F2476E-A010-40CA-B47A-F81BA89E2702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1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38200" y="165100"/>
            <a:ext cx="4845050" cy="36353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3821114"/>
            <a:ext cx="6797675" cy="6103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1926907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E7A6C276-CB40-4B61-8B4D-770260A29EF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299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80AE10C-D1A4-43D4-8F9E-00942FDECC7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2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63525" y="165100"/>
            <a:ext cx="6192838" cy="46466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040314"/>
            <a:ext cx="6797675" cy="3589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z="2800" b="1" i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1574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1F828900-4719-4707-80F6-840CB3779BE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401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9C976B00-8E4F-4015-B088-623D227A798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4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87325" y="165100"/>
            <a:ext cx="6499225" cy="4875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802314"/>
            <a:ext cx="6797675" cy="3436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z="28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2016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D068592-EF1E-445E-AD27-E313E6C9E05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7091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5849" rIns="92056" bIns="4584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660DCC3C-5171-466C-891D-E1239C9DFAC0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70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0200" y="165100"/>
            <a:ext cx="6092825" cy="4570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497514"/>
            <a:ext cx="6797675" cy="44275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dirty="0" smtClean="0"/>
          </a:p>
        </p:txBody>
      </p:sp>
    </p:spTree>
    <p:extLst>
      <p:ext uri="{BB962C8B-B14F-4D97-AF65-F5344CB8AC3E}">
        <p14:creationId xmlns:p14="http://schemas.microsoft.com/office/powerpoint/2010/main" val="337250406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E54EFDB0-C818-4F09-B545-2BC1C3E74BAA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811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2448CCDC-8956-4453-BDF0-90DE3EF1C7D6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181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7000" y="165100"/>
            <a:ext cx="6294438" cy="47228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6715126"/>
            <a:ext cx="6797675" cy="3209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7994567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32AF9B29-2752-437E-9878-DE0C8829F61A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016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87FF24FC-A627-4F7A-8F43-BCB9368BC28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01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36588" y="165100"/>
            <a:ext cx="5683250" cy="4264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83114"/>
            <a:ext cx="6797675" cy="5341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8632819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47E78B2A-681D-4266-BC1A-E500E9FBAAB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39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2211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5F45B4D3-5E6B-486D-8A08-19B2B39A152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39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2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2213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8256" indent="-466668" algn="just">
              <a:spcBef>
                <a:spcPct val="0"/>
              </a:spcBef>
              <a:tabLst>
                <a:tab pos="468256" algn="l"/>
                <a:tab pos="1377781" algn="l"/>
                <a:tab pos="2287308" algn="l"/>
                <a:tab pos="3198421" algn="l"/>
                <a:tab pos="4107947" algn="l"/>
                <a:tab pos="5017473" algn="l"/>
                <a:tab pos="5926998" algn="l"/>
                <a:tab pos="6836525" algn="l"/>
                <a:tab pos="7746051" algn="l"/>
                <a:tab pos="8657164" algn="l"/>
                <a:tab pos="9566690" algn="l"/>
                <a:tab pos="10476216" algn="l"/>
              </a:tabLst>
            </a:pPr>
            <a:endParaRPr lang="it-IT" altLang="it-IT" sz="2700" b="1" u="sng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468256" indent="-466668">
              <a:spcBef>
                <a:spcPct val="0"/>
              </a:spcBef>
              <a:tabLst>
                <a:tab pos="468256" algn="l"/>
                <a:tab pos="1377781" algn="l"/>
                <a:tab pos="2287308" algn="l"/>
                <a:tab pos="3198421" algn="l"/>
                <a:tab pos="4107947" algn="l"/>
                <a:tab pos="5017473" algn="l"/>
                <a:tab pos="5926998" algn="l"/>
                <a:tab pos="6836525" algn="l"/>
                <a:tab pos="7746051" algn="l"/>
                <a:tab pos="8657164" algn="l"/>
                <a:tab pos="9566690" algn="l"/>
                <a:tab pos="10476216" algn="l"/>
              </a:tabLst>
            </a:pPr>
            <a:endParaRPr lang="it-IT" altLang="it-IT" sz="2700" b="1" u="sng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8923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F4DBC93A-9101-4254-9920-7FCEECE1AA12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5107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6DF245DC-B099-43FF-B1D3-2BA9C6043797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4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51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744538"/>
            <a:ext cx="6291263" cy="47196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9973963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D94A9-1535-F348-9793-7B37BE4DA87B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632514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AB926C07-49BA-43BF-8F33-D8C38966AADE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41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5283" name="Text Box 1"/>
          <p:cNvSpPr txBox="1">
            <a:spLocks noChangeArrowheads="1"/>
          </p:cNvSpPr>
          <p:nvPr/>
        </p:nvSpPr>
        <p:spPr bwMode="auto">
          <a:xfrm>
            <a:off x="3851275" y="9426575"/>
            <a:ext cx="29448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2DA0844B-8EFA-4BD8-B688-8D2B6A07FF40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41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252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582613" y="139700"/>
            <a:ext cx="5614987" cy="4213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2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5191126"/>
            <a:ext cx="6797675" cy="4594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17023938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AD1180A3-9DAF-4C10-AD68-635A455765B6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42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3552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2C4D0CF-BB0A-4639-B5BC-BA43833D6EAA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42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35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0900" y="166688"/>
            <a:ext cx="5156200" cy="3867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494214"/>
            <a:ext cx="6797675" cy="5430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29689202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CDB785CF-6194-49E9-81AF-26B45657B234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43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3859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C998E219-C47D-4327-8026-929D86152863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43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2385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60375" y="744538"/>
            <a:ext cx="5927725" cy="4446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7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8256" indent="-466668" algn="just">
              <a:spcBef>
                <a:spcPct val="0"/>
              </a:spcBef>
              <a:tabLst>
                <a:tab pos="468256" algn="l"/>
                <a:tab pos="1377781" algn="l"/>
                <a:tab pos="2287308" algn="l"/>
                <a:tab pos="3198421" algn="l"/>
                <a:tab pos="4107947" algn="l"/>
                <a:tab pos="5017473" algn="l"/>
                <a:tab pos="5926998" algn="l"/>
                <a:tab pos="6836525" algn="l"/>
                <a:tab pos="7746051" algn="l"/>
                <a:tab pos="8657164" algn="l"/>
                <a:tab pos="9566690" algn="l"/>
                <a:tab pos="10476216" algn="l"/>
              </a:tabLst>
            </a:pPr>
            <a:endParaRPr lang="it-IT" altLang="it-IT" sz="2700" b="1" u="sng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marL="468256" indent="-466668">
              <a:spcBef>
                <a:spcPct val="0"/>
              </a:spcBef>
              <a:tabLst>
                <a:tab pos="468256" algn="l"/>
                <a:tab pos="1377781" algn="l"/>
                <a:tab pos="2287308" algn="l"/>
                <a:tab pos="3198421" algn="l"/>
                <a:tab pos="4107947" algn="l"/>
                <a:tab pos="5017473" algn="l"/>
                <a:tab pos="5926998" algn="l"/>
                <a:tab pos="6836525" algn="l"/>
                <a:tab pos="7746051" algn="l"/>
                <a:tab pos="8657164" algn="l"/>
                <a:tab pos="9566690" algn="l"/>
                <a:tab pos="10476216" algn="l"/>
              </a:tabLst>
            </a:pPr>
            <a:endParaRPr lang="it-IT" altLang="it-IT" sz="2700" b="1" u="sng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35081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D94A9-1535-F348-9793-7B37BE4DA87B}" type="slidenum">
              <a:rPr lang="it-IT" smtClean="0">
                <a:solidFill>
                  <a:prstClr val="black"/>
                </a:solidFill>
              </a:rPr>
              <a:pPr/>
              <a:t>44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775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B3A11BCB-A23A-4094-91A3-9A51BD09BBE1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817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FCA37733-CDF0-4E94-8A0A-DB62B071D7E0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5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8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413" y="239713"/>
            <a:ext cx="6557962" cy="491966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" y="5497513"/>
            <a:ext cx="6797675" cy="27305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2270672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7D35FB84-8A9F-49A6-862B-70FE7F4E6B6E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920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B3CAA7E-76A4-4F71-82D0-851500FC03E5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6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792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62025" y="390525"/>
            <a:ext cx="4960938" cy="3722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" y="4494213"/>
            <a:ext cx="6797675" cy="5181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635760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495799C1-1214-4A3F-9560-E0AE9EC20328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2275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413" tIns="46206" rIns="92413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2DAE2A2C-0ED1-4181-B324-94DC1ABD43B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7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2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06450" y="282575"/>
            <a:ext cx="4960938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2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0148281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219C11C6-3975-44BF-BCC4-CC767D0AB50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3299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A06685E7-B4C6-4A6D-ADAF-43F30A7F539B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8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33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380453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859" indent="-285715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2860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004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148" indent="-228572" defTabSz="912701"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292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435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8579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5724" indent="-228572" defTabSz="912701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09526" algn="l"/>
                <a:tab pos="1819052" algn="l"/>
                <a:tab pos="2728579" algn="l"/>
                <a:tab pos="3638104" algn="l"/>
                <a:tab pos="4547630" algn="l"/>
                <a:tab pos="5458744" algn="l"/>
                <a:tab pos="6368270" algn="l"/>
                <a:tab pos="7277796" algn="l"/>
                <a:tab pos="8187321" algn="l"/>
                <a:tab pos="9096848" algn="l"/>
                <a:tab pos="10006374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fld id="{08123E53-88A1-4525-9FBE-485EF1256AF9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/>
              <a:t>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4323" name="Text Box 1"/>
          <p:cNvSpPr txBox="1">
            <a:spLocks noChangeArrowheads="1"/>
          </p:cNvSpPr>
          <p:nvPr/>
        </p:nvSpPr>
        <p:spPr bwMode="auto">
          <a:xfrm>
            <a:off x="3883026" y="9447213"/>
            <a:ext cx="2949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56" tIns="46206" rIns="92056" bIns="46206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r" eaLnBrk="1" hangingPunct="1"/>
            <a:fld id="{E57D52E3-C5EF-42A5-AF64-C5672EF5D3CC}" type="slidenum">
              <a:rPr lang="it-IT" altLang="it-IT" sz="1200">
                <a:solidFill>
                  <a:srgbClr val="000000"/>
                </a:solidFill>
                <a:latin typeface="Calibri" pitchFamily="34" charset="0"/>
                <a:ea typeface="Microsoft YaHei" pitchFamily="34" charset="-122"/>
              </a:rPr>
              <a:pPr algn="r" eaLnBrk="1" hangingPunct="1"/>
              <a:t>9</a:t>
            </a:fld>
            <a:endParaRPr lang="it-IT" altLang="it-IT" sz="1200">
              <a:solidFill>
                <a:srgbClr val="000000"/>
              </a:solidFill>
              <a:latin typeface="Calibri" pitchFamily="34" charset="0"/>
              <a:ea typeface="Microsoft YaHei" pitchFamily="34" charset="-122"/>
            </a:endParaRPr>
          </a:p>
        </p:txBody>
      </p:sp>
      <p:sp>
        <p:nvSpPr>
          <p:cNvPr id="1843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9163" y="744538"/>
            <a:ext cx="4960937" cy="37211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4572000"/>
            <a:ext cx="6797675" cy="5180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altLang="it-IT" smtClean="0"/>
          </a:p>
        </p:txBody>
      </p:sp>
    </p:spTree>
    <p:extLst>
      <p:ext uri="{BB962C8B-B14F-4D97-AF65-F5344CB8AC3E}">
        <p14:creationId xmlns:p14="http://schemas.microsoft.com/office/powerpoint/2010/main" val="3865181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A37-2F6B-D841-8108-A1750B45E513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1559623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Titolo giornata</a:t>
            </a:r>
            <a:br>
              <a:rPr lang="it-IT" dirty="0" smtClean="0"/>
            </a:br>
            <a:r>
              <a:rPr lang="it-IT" dirty="0" smtClean="0"/>
              <a:t>formativa</a:t>
            </a:r>
            <a:endParaRPr lang="it-IT" dirty="0"/>
          </a:p>
        </p:txBody>
      </p:sp>
      <p:sp>
        <p:nvSpPr>
          <p:cNvPr id="9" name="Segnaposto testo 2"/>
          <p:cNvSpPr>
            <a:spLocks noGrp="1"/>
          </p:cNvSpPr>
          <p:nvPr>
            <p:ph idx="1" hasCustomPrompt="1"/>
          </p:nvPr>
        </p:nvSpPr>
        <p:spPr>
          <a:xfrm>
            <a:off x="1559622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 smtClean="0"/>
              <a:t>Sottotitolo giornata</a:t>
            </a:r>
          </a:p>
          <a:p>
            <a:pPr lvl="0"/>
            <a:r>
              <a:rPr lang="it-IT" dirty="0" smtClean="0"/>
              <a:t>formativa</a:t>
            </a:r>
            <a:endParaRPr lang="it-IT" dirty="0"/>
          </a:p>
        </p:txBody>
      </p:sp>
      <p:sp>
        <p:nvSpPr>
          <p:cNvPr id="11" name="Segnaposto testo 2"/>
          <p:cNvSpPr>
            <a:spLocks noGrp="1"/>
          </p:cNvSpPr>
          <p:nvPr>
            <p:ph idx="13" hasCustomPrompt="1"/>
          </p:nvPr>
        </p:nvSpPr>
        <p:spPr>
          <a:xfrm>
            <a:off x="1559622" y="4757890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1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 smtClean="0"/>
              <a:t>Luogo e data</a:t>
            </a:r>
          </a:p>
          <a:p>
            <a:pPr lvl="0"/>
            <a:r>
              <a:rPr lang="it-IT" dirty="0" smtClean="0"/>
              <a:t>Nome e Cognome docente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820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7EDB2-D7A8-534C-ADBB-0D2E1AA136F6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1559623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 smtClean="0"/>
              <a:t>Titolo apertura</a:t>
            </a:r>
            <a:br>
              <a:rPr lang="it-IT" dirty="0" smtClean="0"/>
            </a:br>
            <a:r>
              <a:rPr lang="it-IT" dirty="0" smtClean="0"/>
              <a:t>argomento</a:t>
            </a:r>
            <a:endParaRPr lang="it-IT" dirty="0"/>
          </a:p>
        </p:txBody>
      </p:sp>
      <p:sp>
        <p:nvSpPr>
          <p:cNvPr id="7" name="Segnaposto testo 2"/>
          <p:cNvSpPr>
            <a:spLocks noGrp="1"/>
          </p:cNvSpPr>
          <p:nvPr>
            <p:ph idx="1" hasCustomPrompt="1"/>
          </p:nvPr>
        </p:nvSpPr>
        <p:spPr>
          <a:xfrm>
            <a:off x="1559622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500">
                <a:latin typeface="Arial"/>
                <a:cs typeface="Arial"/>
              </a:defRPr>
            </a:lvl1pPr>
          </a:lstStyle>
          <a:p>
            <a:pPr lvl="0"/>
            <a:r>
              <a:rPr lang="it-IT" dirty="0" smtClean="0"/>
              <a:t>Sottotitolo apertura</a:t>
            </a:r>
          </a:p>
          <a:p>
            <a:pPr lvl="0"/>
            <a:r>
              <a:rPr lang="it-IT" dirty="0" smtClean="0"/>
              <a:t>argomento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749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99676" y="1600200"/>
            <a:ext cx="7166474" cy="4331043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3CCF-5FE4-3843-A428-E4CD75F13637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520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399676" y="1600201"/>
            <a:ext cx="3432777" cy="4332288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5673" y="1600200"/>
            <a:ext cx="3450477" cy="4332289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9771-6815-6F42-B3FA-7C9218626992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09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99676" y="1535113"/>
            <a:ext cx="3432778" cy="639762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115673" y="1535113"/>
            <a:ext cx="3450477" cy="639762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80DF-865C-6E43-A362-0E7101210063}" type="datetime1">
              <a:rPr lang="it-IT" smtClean="0"/>
              <a:pPr/>
              <a:t>18/10/2017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sz="half" idx="13"/>
          </p:nvPr>
        </p:nvSpPr>
        <p:spPr>
          <a:xfrm>
            <a:off x="1399676" y="2352271"/>
            <a:ext cx="3432777" cy="3580217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2" name="Segnaposto contenuto 3"/>
          <p:cNvSpPr>
            <a:spLocks noGrp="1"/>
          </p:cNvSpPr>
          <p:nvPr>
            <p:ph sz="half" idx="2"/>
          </p:nvPr>
        </p:nvSpPr>
        <p:spPr>
          <a:xfrm>
            <a:off x="5115673" y="2352271"/>
            <a:ext cx="3450477" cy="3571878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410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CFC0-43CE-E744-A6F4-D0319C0A71FF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9014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4479-F5CA-774F-BBE9-F9952832DED6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843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92238" y="4800600"/>
            <a:ext cx="7173912" cy="566738"/>
          </a:xfrm>
        </p:spPr>
        <p:txBody>
          <a:bodyPr anchor="t">
            <a:normAutofit/>
          </a:bodyPr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92238" y="612775"/>
            <a:ext cx="71739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92238" y="5367338"/>
            <a:ext cx="7173912" cy="613569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479A-BF8F-D145-AA51-B766F35B6543}" type="datetime1">
              <a:rPr lang="it-IT" smtClean="0"/>
              <a:pPr/>
              <a:t>18/10/2017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99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 txBox="1">
            <a:spLocks/>
          </p:cNvSpPr>
          <p:nvPr userDrawn="1"/>
        </p:nvSpPr>
        <p:spPr>
          <a:xfrm>
            <a:off x="0" y="6492875"/>
            <a:ext cx="468313" cy="365125"/>
          </a:xfrm>
          <a:prstGeom prst="rect">
            <a:avLst/>
          </a:prstGeom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8C0A089-9C41-43FC-847C-5686D00FE127}" type="slidenum">
              <a:rPr lang="it-IT" altLang="it-IT" sz="1200" smtClean="0">
                <a:solidFill>
                  <a:srgbClr val="898989"/>
                </a:solidFill>
                <a:latin typeface="Arial" pitchFamily="34" charset="0"/>
                <a:ea typeface="DejaVu Sans"/>
                <a:cs typeface="DejaVu Sans"/>
              </a:rPr>
              <a:pPr algn="r" eaLnBrk="1" hangingPunct="1">
                <a:defRPr/>
              </a:pPr>
              <a:t>‹N›</a:t>
            </a:fld>
            <a:endParaRPr lang="it-IT" altLang="it-IT" sz="1200" smtClean="0">
              <a:solidFill>
                <a:srgbClr val="898989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3" name="Segnaposto numero diapositiva 4"/>
          <p:cNvSpPr>
            <a:spLocks noGrp="1"/>
          </p:cNvSpPr>
          <p:nvPr>
            <p:ph type="sldNum" sz="quarter" idx="10"/>
          </p:nvPr>
        </p:nvSpPr>
        <p:spPr>
          <a:xfrm>
            <a:off x="4281488" y="10155238"/>
            <a:ext cx="3276600" cy="534987"/>
          </a:xfrm>
        </p:spPr>
        <p:txBody>
          <a:bodyPr anchor="b"/>
          <a:lstStyle>
            <a:lvl1pPr>
              <a:defRPr smtClean="0"/>
            </a:lvl1pPr>
          </a:lstStyle>
          <a:p>
            <a:pPr>
              <a:defRPr/>
            </a:pPr>
            <a:fld id="{923D22C8-56E8-4CB5-8BCC-4899B4DABC9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649881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 smtClean="0"/>
              <a:t>Titolo giornata formativa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49880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Sottotitolo giornata formativa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001930" y="6356350"/>
            <a:ext cx="9424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7EDB2-D7A8-534C-ADBB-0D2E1AA136F6}" type="datetime1">
              <a:rPr lang="it-IT" smtClean="0"/>
              <a:pPr/>
              <a:t>18/10/2017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427134" y="6356350"/>
            <a:ext cx="13546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979331" y="6356350"/>
            <a:ext cx="11853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803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98" r:id="rId3"/>
    <p:sldLayoutId id="2147483700" r:id="rId4"/>
    <p:sldLayoutId id="2147483701" r:id="rId5"/>
    <p:sldLayoutId id="2147483702" r:id="rId6"/>
    <p:sldLayoutId id="2147483703" r:id="rId7"/>
    <p:sldLayoutId id="2147483705" r:id="rId8"/>
    <p:sldLayoutId id="2147483709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rgbClr val="004B6B"/>
          </a:solidFill>
          <a:latin typeface="Arial Black"/>
          <a:ea typeface="+mj-ea"/>
          <a:cs typeface="Arial Black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500" kern="1200">
          <a:solidFill>
            <a:srgbClr val="004B6B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magin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Immagin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8063" y="1624013"/>
            <a:ext cx="6684962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CustomShape 1"/>
          <p:cNvSpPr/>
          <p:nvPr/>
        </p:nvSpPr>
        <p:spPr>
          <a:xfrm>
            <a:off x="323850" y="1989138"/>
            <a:ext cx="5543550" cy="40243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800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Arial Black"/>
              </a:rPr>
              <a:t>GLI AMBITI DI INTERVENTO DEI COMUNI </a:t>
            </a: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r>
              <a:rPr lang="it-IT" sz="2500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Commercio e Professioni</a:t>
            </a:r>
          </a:p>
          <a:p>
            <a:r>
              <a:rPr lang="it-IT" sz="2500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Urbanistica e Territorio</a:t>
            </a:r>
          </a:p>
          <a:p>
            <a:r>
              <a:rPr lang="it-IT" sz="2500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endParaRPr lang="it-IT" sz="2500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z="2500" spc="-1" dirty="0" smtClean="0">
              <a:solidFill>
                <a:schemeClr val="bg1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Webinar</a:t>
            </a:r>
            <a:r>
              <a:rPr lang="it-IT" sz="16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, 31 Ottobre </a:t>
            </a:r>
            <a:r>
              <a:rPr lang="it-IT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2017</a:t>
            </a:r>
            <a:endParaRPr lang="it-IT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Giustino Goduti</a:t>
            </a:r>
            <a:endParaRPr lang="it-IT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Polizia Municipale di Torino</a:t>
            </a:r>
            <a:endParaRPr lang="it-IT" sz="16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3077" name="Immagine 2"/>
          <p:cNvPicPr>
            <a:picLocks noChangeAspect="1" noChangeArrowheads="1"/>
          </p:cNvPicPr>
          <p:nvPr/>
        </p:nvPicPr>
        <p:blipFill>
          <a:blip r:embed="rId5" cstate="print"/>
          <a:srcRect l="9698" t="2994" r="10155" b="5202"/>
          <a:stretch>
            <a:fillRect/>
          </a:stretch>
        </p:blipFill>
        <p:spPr bwMode="auto">
          <a:xfrm>
            <a:off x="7904163" y="123825"/>
            <a:ext cx="101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0" y="0"/>
            <a:ext cx="91440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914400" indent="-912813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it-IT" altLang="it-IT" sz="1400" b="0" dirty="0">
              <a:solidFill>
                <a:srgbClr val="FF0000"/>
              </a:solidFill>
              <a:latin typeface="Elephant" pitchFamily="18" charset="0"/>
              <a:ea typeface="Microsoft YaHei" pitchFamily="34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it-IT" altLang="it-IT" sz="1400" b="0" dirty="0">
              <a:solidFill>
                <a:srgbClr val="FF0000"/>
              </a:solidFill>
              <a:latin typeface="Elephant" pitchFamily="18" charset="0"/>
              <a:ea typeface="Microsoft YaHei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0000FF"/>
                </a:solidFill>
                <a:latin typeface="Arial" panose="020B0604020202020204" pitchFamily="34" charset="0"/>
                <a:ea typeface="Microsoft YaHei" pitchFamily="34" charset="-122"/>
                <a:cs typeface="Arial" panose="020B0604020202020204" pitchFamily="34" charset="0"/>
              </a:rPr>
              <a:t>CODICE ATECO 2007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pitchFamily="34" charset="-122"/>
                <a:cs typeface="Arial" panose="020B0604020202020204" pitchFamily="34" charset="0"/>
              </a:rPr>
              <a:t> </a:t>
            </a:r>
            <a:endParaRPr lang="it-IT" altLang="it-IT" sz="2800" b="1" dirty="0">
              <a:solidFill>
                <a:srgbClr val="0000FF"/>
              </a:solidFill>
              <a:latin typeface="Arial" panose="020B0604020202020204" pitchFamily="34" charset="0"/>
              <a:ea typeface="Microsoft YaHei" pitchFamily="34" charset="-122"/>
              <a:cs typeface="Arial" panose="020B0604020202020204" pitchFamily="34" charset="0"/>
            </a:endParaRP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5" y="1508760"/>
            <a:ext cx="794575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3177540" y="1120140"/>
            <a:ext cx="609600" cy="1607820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0000FF"/>
          </a:solidFill>
          <a:ln w="25560" cap="sq">
            <a:solidFill>
              <a:srgbClr val="B07E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2400">
              <a:latin typeface="Elephant" pitchFamily="18" charset="0"/>
            </a:endParaRPr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610552" y="4145280"/>
            <a:ext cx="8206740" cy="157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it-IT" altLang="it-IT" sz="2400" b="1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34" charset="-122"/>
                <a:cs typeface="Arial" panose="020B0604020202020204" pitchFamily="34" charset="0"/>
              </a:rPr>
              <a:t>A partire dal 2008 l’Istat ha adottato questa classificazione delle attività economiche con finalità statistica, poi adottata anche dall’Agenzia delle Entrate, dalle Camere di Commercio e dall’INPS.</a:t>
            </a:r>
          </a:p>
        </p:txBody>
      </p:sp>
    </p:spTree>
    <p:extLst>
      <p:ext uri="{BB962C8B-B14F-4D97-AF65-F5344CB8AC3E}">
        <p14:creationId xmlns:p14="http://schemas.microsoft.com/office/powerpoint/2010/main" val="2559466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280160" y="495300"/>
            <a:ext cx="7406640" cy="56083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 </a:t>
            </a:r>
          </a:p>
          <a:p>
            <a:pPr eaLnBrk="1" hangingPunct="1">
              <a:defRPr/>
            </a:pPr>
            <a:endParaRPr lang="it-IT" altLang="it-IT" sz="1400" u="sng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</a:t>
            </a:r>
            <a:r>
              <a:rPr lang="it-IT" altLang="it-IT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informative</a:t>
            </a:r>
          </a:p>
          <a:p>
            <a:pPr marL="344488" indent="-342900" eaLnBrk="1" hangingPunct="1">
              <a:buFontTx/>
              <a:buChar char="-"/>
              <a:tabLst>
                <a:tab pos="182563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Dati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estratti  dalle banche informatiche comunali, relativamente ai soggetti passivi iscritti per i singoli tributi locali (iniziative pubblicitarie, occupazione suolo pubblico, rifiuti, etc..) </a:t>
            </a:r>
            <a:endParaRPr lang="it-IT" alt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8" indent="-342900" eaLnBrk="1" hangingPunct="1">
              <a:buFontTx/>
              <a:buChar char="-"/>
              <a:tabLst>
                <a:tab pos="182563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Messaggi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pubblicitari risultanti da affissioni di manifesti, volantinaggio, verifiche web e social </a:t>
            </a:r>
            <a:endParaRPr lang="it-IT" altLang="it-I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8" indent="-342900" eaLnBrk="1" hangingPunct="1">
              <a:buFontTx/>
              <a:buChar char="-"/>
              <a:tabLst>
                <a:tab pos="182563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Accertamento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di attività abusivamente svolte sul territorio, da parte della Polizia Locale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endParaRPr lang="it-IT" altLang="it-IT" sz="10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SUAP  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it-IT" altLang="it-I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TELEMACO/</a:t>
            </a:r>
            <a:r>
              <a:rPr lang="it-IT" altLang="it-I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Infocamere</a:t>
            </a:r>
            <a:endParaRPr lang="it-IT" alt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2000" u="sng" dirty="0">
                <a:latin typeface="Arial" panose="020B0604020202020204" pitchFamily="34" charset="0"/>
                <a:cs typeface="Arial" panose="020B0604020202020204" pitchFamily="34" charset="0"/>
              </a:rPr>
              <a:t> - Consultazioni – Informazioni del Contribuente -  Dati anagrafici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, per verificare il possesso di una Partita Iva attiva e la tipologia di attività registrata (Codice ATECO 2007)</a:t>
            </a:r>
          </a:p>
          <a:p>
            <a:pPr algn="just" eaLnBrk="1" hangingPunct="1">
              <a:defRPr/>
            </a:pPr>
            <a:endParaRPr lang="it-IT" altLang="it-IT" sz="2200" b="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676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57300" y="693420"/>
            <a:ext cx="7322820" cy="52959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Ricavi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compensi incoerenti con quelli</a:t>
            </a:r>
          </a:p>
          <a:p>
            <a:pPr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dichiarati</a:t>
            </a:r>
            <a:r>
              <a:rPr lang="it-IT" altLang="it-IT" sz="2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(GdF)</a:t>
            </a:r>
          </a:p>
          <a:p>
            <a:pPr algn="just" eaLnBrk="1" hangingPunct="1">
              <a:defRPr/>
            </a:pP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8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Tipologia di segnalazione </a:t>
            </a:r>
            <a:r>
              <a:rPr lang="it-IT" alt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prevista  dal </a:t>
            </a:r>
            <a:r>
              <a:rPr lang="it-IT" altLang="it-IT" sz="28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Provvedimento direttoriale </a:t>
            </a:r>
            <a:r>
              <a:rPr lang="it-IT" alt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Agenzia </a:t>
            </a:r>
            <a:r>
              <a:rPr lang="it-IT" altLang="it-IT" sz="28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delle Entrate del </a:t>
            </a:r>
            <a:r>
              <a:rPr lang="it-IT" alt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2007, ma introdotta dal Provvedimento </a:t>
            </a:r>
            <a:r>
              <a:rPr 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Protocollo n.24114 </a:t>
            </a:r>
            <a:r>
              <a:rPr lang="it-IT" sz="28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</a:t>
            </a:r>
            <a:r>
              <a:rPr 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Febbraio 2012</a:t>
            </a:r>
            <a:r>
              <a:rPr lang="it-IT" altLang="it-IT" sz="28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altLang="it-IT" sz="28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260" y="4099560"/>
            <a:ext cx="2857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57218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318260" y="548640"/>
            <a:ext cx="7368540" cy="5661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Ricavi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compensi incoerenti con quelli</a:t>
            </a:r>
          </a:p>
          <a:p>
            <a:pPr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dichiarati</a:t>
            </a:r>
            <a:r>
              <a:rPr lang="it-IT" altLang="it-IT" sz="2600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(GdF)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800" dirty="0" smtClean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controllo all’archivio delle autorizzazioni al trasporto ed alle altre operazioni relative ai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defunti,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per ragioni di tutela sanitaria, sono disciplinate dal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Regolamento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comunale di polizia mortuaria (</a:t>
            </a:r>
            <a:r>
              <a:rPr lang="it-IT" altLang="it-IT" sz="2000" dirty="0" err="1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Dpr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n. 285/1990), è stata rilevata una forte prevalenza di autorizzazioni rilasciate ad un’impresa di pompe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funebri.</a:t>
            </a:r>
            <a:endParaRPr lang="it-IT" altLang="it-IT" sz="20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defRPr/>
            </a:pP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accertava attraverso le banche dati relative ai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tributi locali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che versava circa 6.000 euro annui, per TARSU,COSAP e CIMP,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 attraverso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SIATEL ed INPS, che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negli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ultimi due anni,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aveva impiegato 9 lavoratori.</a:t>
            </a:r>
          </a:p>
          <a:p>
            <a:pPr marL="0" indent="1588" algn="just" eaLnBrk="1" hangingPunct="1">
              <a:defRPr/>
            </a:pP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Sempre attraverso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SIATEL – Interrogazione Soggetto – Dichiarazioni Fiscali,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rilevava che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l’impresa in questione negli ultimi tre anni aveva dichiarato una media di imponibile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fiscale, non congruo con gli indici rilevati, pari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11.500 euro.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 eaLnBrk="1" hangingPunct="1">
              <a:defRPr/>
            </a:pPr>
            <a:endParaRPr lang="it-IT" altLang="it-IT" b="0" dirty="0">
              <a:solidFill>
                <a:srgbClr val="001010"/>
              </a:solidFill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02C2B"/>
              </a:solidFill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02C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739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257299" y="228600"/>
            <a:ext cx="7482841" cy="6096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r" eaLnBrk="1" hangingPunct="1">
              <a:defRPr/>
            </a:pPr>
            <a:endParaRPr lang="it-IT" altLang="it-IT" sz="800" b="0" dirty="0">
              <a:solidFill>
                <a:srgbClr val="FF0000"/>
              </a:solidFill>
            </a:endParaRPr>
          </a:p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 </a:t>
            </a:r>
            <a:endParaRPr lang="it-IT" altLang="it-IT" sz="800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informative</a:t>
            </a:r>
          </a:p>
          <a:p>
            <a:pPr marL="287337" indent="-285750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Accertamento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sul territorio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della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Polizia Locale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circa situazioni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che possono evidenziare potenziali ricavi non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dichiarati (presenza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stazioni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radio e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telecomunicazione, impianti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pubblicitari su immobili,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per gli esercizi di somministrazione superficie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vendita, segnalazioni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di avventori in sosta irregolare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o doppie file);</a:t>
            </a:r>
          </a:p>
          <a:p>
            <a:pPr marL="287337" indent="-285750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Banca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dati servizi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funerari; </a:t>
            </a:r>
          </a:p>
          <a:p>
            <a:pPr marL="287337" indent="-285750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Banca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dati TOSAP/COSAP, autorizzazioni suolo pubblico per </a:t>
            </a:r>
            <a:r>
              <a:rPr lang="it-IT" alt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dehors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, tavolini, ponteggi, cantieri stradali o traslochi </a:t>
            </a:r>
            <a:endParaRPr lang="it-IT" altLang="it-IT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337" indent="-285750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Banca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dati DOCFA e pratiche </a:t>
            </a:r>
            <a:r>
              <a:rPr lang="it-IT" alt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edilizie</a:t>
            </a:r>
            <a:endParaRPr lang="it-IT" altLang="it-IT" sz="17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it-IT" altLang="it-IT" sz="800" u="sng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</a:t>
            </a:r>
            <a:endParaRPr lang="it-IT" altLang="it-IT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7" indent="0"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1700" u="sng" dirty="0" err="1"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1700" u="sng" dirty="0">
                <a:latin typeface="Arial" panose="020B0604020202020204" pitchFamily="34" charset="0"/>
                <a:cs typeface="Arial" panose="020B0604020202020204" pitchFamily="34" charset="0"/>
              </a:rPr>
              <a:t> - Informazioni Soggetto </a:t>
            </a:r>
            <a:r>
              <a:rPr lang="it-IT" alt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41338" indent="-182563" algn="just">
              <a:buFont typeface="+mj-lt"/>
              <a:buAutoNum type="alphaLcParenR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Dichiarazioni </a:t>
            </a:r>
            <a:r>
              <a:rPr lang="it-IT" altLang="it-IT" sz="1700" u="sng" dirty="0">
                <a:latin typeface="Arial" panose="020B0604020202020204" pitchFamily="34" charset="0"/>
                <a:cs typeface="Arial" panose="020B0604020202020204" pitchFamily="34" charset="0"/>
              </a:rPr>
              <a:t>fiscali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 per accertare la presenza dei redditi accertati nel Quadro RE, modello UNICO o Quadro D, modello 730 e </a:t>
            </a:r>
            <a:r>
              <a:rPr lang="it-IT" altLang="it-IT" sz="1700" dirty="0" err="1">
                <a:latin typeface="Arial" panose="020B0604020202020204" pitchFamily="34" charset="0"/>
                <a:cs typeface="Arial" panose="020B0604020202020204" pitchFamily="34" charset="0"/>
              </a:rPr>
              <a:t>Mod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. 770/S numero di dipendenti </a:t>
            </a:r>
            <a:endParaRPr lang="it-IT" altLang="it-IT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1338" indent="-182563" algn="just">
              <a:buFont typeface="+mj-lt"/>
              <a:buAutoNum type="alphaLcParenR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Studi </a:t>
            </a:r>
            <a:r>
              <a:rPr lang="it-IT" altLang="it-IT" sz="1700" u="sng" dirty="0">
                <a:latin typeface="Arial" panose="020B0604020202020204" pitchFamily="34" charset="0"/>
                <a:cs typeface="Arial" panose="020B0604020202020204" pitchFamily="34" charset="0"/>
              </a:rPr>
              <a:t>di settore </a:t>
            </a:r>
            <a:r>
              <a:rPr lang="it-IT" altLang="it-IT" sz="1700" dirty="0">
                <a:latin typeface="Arial" panose="020B0604020202020204" pitchFamily="34" charset="0"/>
                <a:cs typeface="Arial" panose="020B0604020202020204" pitchFamily="34" charset="0"/>
              </a:rPr>
              <a:t>per verificare  i servizi resi e gli addetti all’attività d’impresa </a:t>
            </a:r>
          </a:p>
          <a:p>
            <a:pPr marL="541338" indent="-182563" algn="just">
              <a:buFont typeface="+mj-lt"/>
              <a:buAutoNum type="alphaLcParenR"/>
              <a:tabLst>
                <a:tab pos="541338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Modell0 770/s - Quadro SY - </a:t>
            </a:r>
            <a:r>
              <a:rPr lang="it-IT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Sezione </a:t>
            </a:r>
            <a:r>
              <a:rPr lang="it-IT" sz="1700" u="sng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dati 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relativi alla </a:t>
            </a:r>
            <a:r>
              <a:rPr 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ritenuta 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sui bonifici disposti dai contribuenti per beneficiare delle detrazioni d’imposta </a:t>
            </a:r>
            <a:r>
              <a:rPr 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(36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% e 55% </a:t>
            </a:r>
            <a:r>
              <a:rPr lang="it-IT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- D.L</a:t>
            </a:r>
            <a:r>
              <a:rPr lang="it-IT" sz="1700" dirty="0">
                <a:latin typeface="Arial" panose="020B0604020202020204" pitchFamily="34" charset="0"/>
                <a:cs typeface="Arial" panose="020B0604020202020204" pitchFamily="34" charset="0"/>
              </a:rPr>
              <a:t>. 78/2010). </a:t>
            </a:r>
            <a:endParaRPr lang="it-IT" altLang="it-IT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it-IT" altLang="it-IT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algn="just" eaLnBrk="1" hangingPunct="1">
              <a:defRPr/>
            </a:pPr>
            <a:endParaRPr lang="it-IT" altLang="it-IT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274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272540" y="419100"/>
            <a:ext cx="7414260" cy="6105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endParaRPr lang="it-IT" altLang="it-IT" sz="1800" b="0" dirty="0">
              <a:solidFill>
                <a:srgbClr val="0033CC"/>
              </a:solidFill>
            </a:endParaRPr>
          </a:p>
          <a:p>
            <a:pPr marL="0" indent="1588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Interessati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affissioni pubblicitarie abusive in quanto imprese utilizzatrici o in qualità di gestori impianti pubblicitari abusivi (</a:t>
            </a:r>
            <a:r>
              <a:rPr lang="it-IT" altLang="it-IT" sz="28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 eaLnBrk="1" hangingPunct="1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rilevava la presenza di manifesti abusivamente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affissi sui pali della luce che reclamizzavano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l’attività di tuttofare (idraulico/elettricista, etc..), soggetto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da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accertamenti su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SIATEL  </a:t>
            </a:r>
            <a:r>
              <a:rPr lang="it-IT" altLang="it-IT" dirty="0" err="1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 risultato non in possesso di alcuna partita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IVA, </a:t>
            </a:r>
            <a:r>
              <a:rPr lang="it-IT" altLang="it-IT" dirty="0" err="1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nè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redditi dichiarati </a:t>
            </a:r>
            <a:r>
              <a:rPr lang="it-IT" altLang="it-IT" b="0" dirty="0" smtClean="0">
                <a:solidFill>
                  <a:srgbClr val="001010"/>
                </a:solidFill>
                <a:latin typeface="Arial Black" pitchFamily="34" charset="0"/>
              </a:rPr>
              <a:t>fiscalmente </a:t>
            </a:r>
            <a:endParaRPr lang="it-IT" altLang="it-IT" b="0" dirty="0">
              <a:solidFill>
                <a:srgbClr val="001010"/>
              </a:solidFill>
              <a:latin typeface="Arial Black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1010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1010"/>
              </a:solidFill>
              <a:latin typeface="Calibri" pitchFamily="34" charset="0"/>
            </a:endParaRP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445" y="4784561"/>
            <a:ext cx="1590675" cy="16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0940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80160" y="480060"/>
            <a:ext cx="7543800" cy="5707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endParaRPr lang="it-IT" altLang="it-IT" sz="1400" b="0" dirty="0">
              <a:solidFill>
                <a:srgbClr val="FF0000"/>
              </a:solidFill>
              <a:latin typeface="Arial Black" pitchFamily="34" charset="0"/>
            </a:endParaRPr>
          </a:p>
          <a:p>
            <a:pPr algn="just" eaLnBrk="1" hangingPunct="1">
              <a:defRPr/>
            </a:pPr>
            <a:r>
              <a:rPr lang="it-IT" altLang="it-IT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TIPOLOGIA  ANALOGA ALLE PRECEDENTI</a:t>
            </a: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it-IT" altLang="it-IT" sz="1000" dirty="0" smtClean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it-IT" altLang="it-IT" sz="10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eaLnBrk="1" hangingPunct="1">
              <a:buClr>
                <a:srgbClr val="02010F"/>
              </a:buClr>
              <a:defRPr/>
            </a:pPr>
            <a:r>
              <a:rPr lang="it-IT" altLang="it-IT" sz="28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Soggetti </a:t>
            </a:r>
            <a:r>
              <a:rPr lang="it-IT" altLang="it-IT" sz="28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reclamizzano le loro attività attraverso affissioni abusive</a:t>
            </a:r>
          </a:p>
          <a:p>
            <a:pPr marL="457200" indent="-7938" eaLnBrk="1" hangingPunct="1">
              <a:buClr>
                <a:srgbClr val="02010F"/>
              </a:buClr>
              <a:buFont typeface="+mj-lt"/>
              <a:buAutoNum type="alphaLcPeriod"/>
              <a:tabLst>
                <a:tab pos="5365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privi </a:t>
            </a: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Partita </a:t>
            </a: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</a:t>
            </a:r>
          </a:p>
          <a:p>
            <a:pPr marL="808038" indent="-358775" eaLnBrk="1" hangingPunct="1">
              <a:buClr>
                <a:srgbClr val="02010F"/>
              </a:buClr>
              <a:buFont typeface="+mj-lt"/>
              <a:buAutoNum type="alphaLcPeriod"/>
              <a:tabLst>
                <a:tab pos="5365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Codice ATECO diverso </a:t>
            </a: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quello reale</a:t>
            </a:r>
          </a:p>
          <a:p>
            <a:pPr marL="808038" indent="-358775" eaLnBrk="1" hangingPunct="1">
              <a:buClr>
                <a:srgbClr val="02010F"/>
              </a:buClr>
              <a:buFont typeface="+mj-lt"/>
              <a:buAutoNum type="alphaLcPeriod"/>
              <a:tabLst>
                <a:tab pos="5365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8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 eaLnBrk="1" hangingPunct="1">
              <a:buClr>
                <a:srgbClr val="02010F"/>
              </a:buClr>
              <a:defRPr/>
            </a:pPr>
            <a:r>
              <a:rPr lang="it-IT" altLang="it-IT" sz="28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Soggetti </a:t>
            </a:r>
            <a:r>
              <a:rPr lang="it-IT" altLang="it-IT" sz="28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gestiscono impianti pubblicitari abusivi </a:t>
            </a:r>
          </a:p>
          <a:p>
            <a:pPr marL="715963" indent="-266700" eaLnBrk="1" hangingPunct="1">
              <a:buClr>
                <a:srgbClr val="02010F"/>
              </a:buClr>
              <a:buFont typeface="+mj-lt"/>
              <a:buAutoNum type="alphaLcPeriod"/>
              <a:tabLst>
                <a:tab pos="5365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privi di Partita Iva</a:t>
            </a:r>
          </a:p>
          <a:p>
            <a:pPr marL="715963" indent="-266700" eaLnBrk="1" hangingPunct="1">
              <a:buClr>
                <a:srgbClr val="02010F"/>
              </a:buClr>
              <a:buFont typeface="+mj-lt"/>
              <a:buAutoNum type="alphaLcPeriod"/>
              <a:tabLst>
                <a:tab pos="5365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aventi ricavi </a:t>
            </a: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compensi incoerenti con </a:t>
            </a: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quanto dichiarato</a:t>
            </a: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Clr>
                <a:srgbClr val="0000FF"/>
              </a:buClr>
              <a:buFont typeface="Wingdings" pitchFamily="2" charset="2"/>
              <a:buNone/>
              <a:defRPr/>
            </a:pP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8809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341120" y="396241"/>
            <a:ext cx="7345680" cy="23850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SEGNALAZIONE </a:t>
            </a: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QUALIFICATA </a:t>
            </a:r>
          </a:p>
          <a:p>
            <a:pPr algn="just" eaLnBrk="1" hangingPunct="1">
              <a:defRPr/>
            </a:pPr>
            <a:endParaRPr lang="it-IT" altLang="it-IT" sz="1000" dirty="0" smtClean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sz="10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defRPr/>
            </a:pP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momento della trasmissione evidenziando l’ambito Commercio e Professioni necessiterà selezionare simultaneamente più tipologie </a:t>
            </a:r>
          </a:p>
          <a:p>
            <a:pPr algn="just" eaLnBrk="1" hangingPunct="1">
              <a:defRPr/>
            </a:pPr>
            <a:endParaRPr lang="it-IT" altLang="it-IT" b="0" dirty="0">
              <a:solidFill>
                <a:srgbClr val="02010F"/>
              </a:solidFill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2010F"/>
              </a:solidFill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2010F"/>
              </a:solidFill>
            </a:endParaRP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479" y="2506980"/>
            <a:ext cx="7444741" cy="291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928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257300" y="365760"/>
            <a:ext cx="7505700" cy="5791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r" eaLnBrk="1" hangingPunct="1">
              <a:defRPr/>
            </a:pPr>
            <a:endParaRPr lang="it-IT" altLang="it-IT" sz="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 </a:t>
            </a:r>
          </a:p>
          <a:p>
            <a:pPr eaLnBrk="1" hangingPunct="1">
              <a:defRPr/>
            </a:pPr>
            <a:endParaRPr lang="it-IT" altLang="it-IT" sz="10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informative</a:t>
            </a: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Accertamento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sul territorio da parte della Polizia Locale di affissioni abusive o installazione di impianti pubblicitari privi di autorizzazione; </a:t>
            </a:r>
            <a:endParaRPr lang="it-IT" altLang="it-IT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Sommarie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informazioni assunte dai committenti circa la tipologia di contratto commerciale stipulato e quantificazione del costo del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servizio;</a:t>
            </a: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Copia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dei contratti di servizio</a:t>
            </a:r>
          </a:p>
          <a:p>
            <a:pPr eaLnBrk="1" hangingPunct="1">
              <a:defRPr/>
            </a:pPr>
            <a:endParaRPr lang="it-IT" altLang="it-IT" sz="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</a:t>
            </a: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SUAP </a:t>
            </a:r>
            <a:r>
              <a:rPr lang="it-IT" altLang="it-IT" sz="1800" u="sng" dirty="0">
                <a:latin typeface="Arial" panose="020B0604020202020204" pitchFamily="34" charset="0"/>
                <a:cs typeface="Arial" panose="020B0604020202020204" pitchFamily="34" charset="0"/>
              </a:rPr>
              <a:t>e TELEMACO </a:t>
            </a:r>
            <a:r>
              <a:rPr lang="it-IT" altLang="it-IT" sz="1800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Infocamere</a:t>
            </a:r>
            <a:r>
              <a:rPr lang="it-IT" altLang="it-IT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it-IT" altLang="it-IT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1800" u="sng" dirty="0" err="1"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1800" u="sng" dirty="0">
                <a:latin typeface="Arial" panose="020B0604020202020204" pitchFamily="34" charset="0"/>
                <a:cs typeface="Arial" panose="020B0604020202020204" pitchFamily="34" charset="0"/>
              </a:rPr>
              <a:t> – Consultazioni – Informazioni Contribuente – Dati anagrafici , 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possesso di Partita Iva e tipologia di attività (Codice ATECO 2007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marL="344487" indent="-342900" algn="just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1800" u="sng" dirty="0" err="1"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1800" u="sng" dirty="0">
                <a:latin typeface="Arial" panose="020B0604020202020204" pitchFamily="34" charset="0"/>
                <a:cs typeface="Arial" panose="020B0604020202020204" pitchFamily="34" charset="0"/>
              </a:rPr>
              <a:t> – Consultazioni – Informazioni soggetto - Dichiarazioni fiscali</a:t>
            </a:r>
            <a:r>
              <a:rPr lang="it-IT" altLang="it-IT" sz="1800" dirty="0">
                <a:latin typeface="Arial" panose="020B0604020202020204" pitchFamily="34" charset="0"/>
                <a:cs typeface="Arial" panose="020B0604020202020204" pitchFamily="34" charset="0"/>
              </a:rPr>
              <a:t> per accertare la presenza dei redditi dichiarati nel Quadro RE, modello UNICO o Quadro D, modello </a:t>
            </a:r>
            <a:r>
              <a:rPr lang="it-IT" altLang="it-IT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730.</a:t>
            </a:r>
            <a:endParaRPr lang="it-IT" altLang="it-IT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b="0" dirty="0">
                <a:solidFill>
                  <a:srgbClr val="001010"/>
                </a:solidFill>
              </a:rPr>
              <a:t>     </a:t>
            </a:r>
          </a:p>
          <a:p>
            <a:pPr algn="just" eaLnBrk="1" hangingPunct="1">
              <a:defRPr/>
            </a:pPr>
            <a:endParaRPr lang="it-IT" altLang="it-IT" b="0" dirty="0">
              <a:solidFill>
                <a:srgbClr val="0010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841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1211580" y="426720"/>
            <a:ext cx="7543800" cy="6431280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9pPr>
          </a:lstStyle>
          <a:p>
            <a:pPr>
              <a:defRPr/>
            </a:pP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commerciali, senza scopo </a:t>
            </a: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</a:p>
          <a:p>
            <a:pPr>
              <a:defRPr/>
            </a:pP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lucro </a:t>
            </a: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it-IT" altLang="it-IT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variopinta categoria </a:t>
            </a: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soggetti appartenenti </a:t>
            </a: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c.d. TERZO SETTORE (no profit), è quella </a:t>
            </a: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non appartiene:</a:t>
            </a:r>
            <a:endParaRPr lang="it-IT" altLang="it-IT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8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</a:t>
            </a: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imprese commerciali ex articolo 2195 C.C</a:t>
            </a: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.,</a:t>
            </a:r>
          </a:p>
          <a:p>
            <a:pPr marL="344488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 eroga prestazione di servizi non rientranti </a:t>
            </a:r>
          </a:p>
          <a:p>
            <a:pPr marL="358775" indent="-357188" algn="just"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nell’articolo </a:t>
            </a: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2195 C.C. con i connotati </a:t>
            </a:r>
            <a:r>
              <a:rPr lang="it-IT" altLang="it-IT" sz="22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dell’organizzazione </a:t>
            </a:r>
            <a:r>
              <a:rPr lang="it-IT" altLang="it-IT" sz="2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commerciale</a:t>
            </a:r>
          </a:p>
          <a:p>
            <a:pPr algn="just">
              <a:defRPr/>
            </a:pPr>
            <a:endParaRPr lang="it-IT" altLang="it-IT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it-IT" altLang="it-IT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2600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170" y="3970020"/>
            <a:ext cx="552450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209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Presentazione_STRUTTURA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" y="0"/>
            <a:ext cx="9142208" cy="685800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52500" y="1954350"/>
            <a:ext cx="6271260" cy="2268585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Ambito di Intervento</a:t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>COMMERCIO </a:t>
            </a:r>
            <a:br>
              <a:rPr lang="it-IT" sz="3600" dirty="0" smtClean="0"/>
            </a:br>
            <a:r>
              <a:rPr lang="it-IT" sz="3600" dirty="0" smtClean="0"/>
              <a:t>E PROFESSIONI</a:t>
            </a:r>
            <a:r>
              <a:rPr lang="it-IT" dirty="0"/>
              <a:t/>
            </a:r>
            <a:br>
              <a:rPr lang="it-IT" dirty="0"/>
            </a:br>
            <a:endParaRPr lang="it-IT" sz="2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81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165860" y="0"/>
            <a:ext cx="7589520" cy="61798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 algn="ctr">
              <a:defRPr/>
            </a:pPr>
            <a:endParaRPr lang="it-IT" altLang="it-IT" sz="1000" b="0" dirty="0">
              <a:latin typeface="Arial Black" pitchFamily="34" charset="0"/>
              <a:ea typeface="Microsoft YaHei" charset="-122"/>
            </a:endParaRPr>
          </a:p>
          <a:p>
            <a:pPr algn="ctr">
              <a:defRPr/>
            </a:pPr>
            <a:r>
              <a:rPr lang="it-IT" altLang="it-IT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PRECEDENTE NORMATIVA  </a:t>
            </a:r>
            <a:endParaRPr lang="it-IT" altLang="it-IT" sz="8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800" u="sng" dirty="0">
              <a:solidFill>
                <a:srgbClr val="0000FF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marL="182563" indent="-180975" algn="just">
              <a:buFont typeface="Arial" charset="0"/>
              <a:buChar char="•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Associazioni e le fondazioni in genere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Legge n.461/1998 e Codice Civile, dall’articolo 14 - 35 quelle riconosciute e dall’articolo 36 - 38, quelle non riconosciute;</a:t>
            </a:r>
          </a:p>
          <a:p>
            <a:pPr marL="182563" indent="-180975" algn="just">
              <a:buFont typeface="Arial" charset="0"/>
              <a:buChar char="•"/>
              <a:tabLst>
                <a:tab pos="538163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Società di mutuo soccorso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Legge n.52/1992;</a:t>
            </a:r>
          </a:p>
          <a:p>
            <a:pPr marL="182563" indent="-180975" algn="just">
              <a:buFont typeface="Arial" charset="0"/>
              <a:buChar char="•"/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Organizzazioni di volontariato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Legge n. 266/1991, con iscrizione registro delle Regioni e Province autonome (ex art. 10, co.8, D.lgs. n.460/1997) ; </a:t>
            </a:r>
          </a:p>
          <a:p>
            <a:pPr marL="182563" indent="-180975" algn="just">
              <a:buFont typeface="Arial" charset="0"/>
              <a:buChar char="•"/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Cooperative sociali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Legge n.381/1991;</a:t>
            </a:r>
          </a:p>
          <a:p>
            <a:pPr marL="182563" indent="-180975" algn="just">
              <a:buFont typeface="Arial" charset="0"/>
              <a:buChar char="•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100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Associazioni di </a:t>
            </a: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promozione sociale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Legge n. 383/2000;</a:t>
            </a:r>
          </a:p>
          <a:p>
            <a:pPr marL="182563" indent="-182563" algn="just">
              <a:buFont typeface="Arial" charset="0"/>
              <a:buChar char="•"/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Associazioni sportive dilettantistiche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Legge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n. </a:t>
            </a:r>
            <a:r>
              <a:rPr lang="it-IT" altLang="it-IT" sz="21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281/2002;</a:t>
            </a:r>
            <a:endParaRPr lang="it-IT" altLang="it-IT" sz="2100" dirty="0">
              <a:solidFill>
                <a:srgbClr val="000000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marL="182563" indent="-180975" algn="just">
              <a:buFont typeface="Arial" charset="0"/>
              <a:buChar char="•"/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ONLUS 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(enti che perseguono finalità di tipo assistenziale, di beneficienza, tutela e promozione dell’arte, della storia, della cultura, della tutela ambientale e della ricerca scientifica), D.lgs. n. 460/1997;</a:t>
            </a:r>
          </a:p>
          <a:p>
            <a:pPr marL="182563" indent="-180975" algn="just">
              <a:buFont typeface="Arial" charset="0"/>
              <a:buChar char="•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1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Enti ecclesiastici di culto cattolico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, Concordato Lateranense del 1929, e Legge n.222/1985 e dal </a:t>
            </a:r>
            <a:r>
              <a:rPr lang="it-IT" altLang="it-IT" sz="2100" dirty="0" err="1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Dpr</a:t>
            </a:r>
            <a:r>
              <a:rPr lang="it-IT" altLang="it-IT" sz="21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. n.33/1987 </a:t>
            </a: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dirty="0">
              <a:solidFill>
                <a:srgbClr val="0000FF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>
              <a:defRPr/>
            </a:pPr>
            <a:endParaRPr lang="it-IT" altLang="it-IT" sz="2200" i="1" dirty="0">
              <a:solidFill>
                <a:srgbClr val="000000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>
              <a:defRPr/>
            </a:pPr>
            <a:endParaRPr lang="it-IT" altLang="it-IT" sz="2800" dirty="0">
              <a:solidFill>
                <a:srgbClr val="000000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altLang="it-IT" sz="2800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 </a:t>
            </a:r>
          </a:p>
          <a:p>
            <a:pPr algn="just">
              <a:defRPr/>
            </a:pPr>
            <a:endParaRPr lang="it-IT" altLang="it-IT" sz="2600" dirty="0">
              <a:solidFill>
                <a:srgbClr val="0033CC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06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196340" y="609600"/>
            <a:ext cx="7490460" cy="44577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>
              <a:defRPr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Decreto L.gs n. 117/2017 </a:t>
            </a:r>
          </a:p>
          <a:p>
            <a:pPr>
              <a:defRPr/>
            </a:pPr>
            <a:r>
              <a:rPr lang="it-IT" sz="2800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Codice </a:t>
            </a:r>
            <a:r>
              <a:rPr lang="it-IT" sz="28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del terzo settore</a:t>
            </a: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REGISTRO UNICO NAZIONALE TERZO SETTORE</a:t>
            </a: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6700">
              <a:buFontTx/>
              <a:buChar char="-"/>
              <a:tabLst>
                <a:tab pos="144463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Organizzazioni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 volontariato,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Associazioni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 promozione sociale (</a:t>
            </a:r>
            <a:r>
              <a:rPr lang="it-IT" dirty="0" err="1">
                <a:latin typeface="Arial" panose="020B0604020202020204" pitchFamily="34" charset="0"/>
                <a:cs typeface="Arial" panose="020B0604020202020204" pitchFamily="34" charset="0"/>
              </a:rPr>
              <a:t>Aps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filantropici,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imprese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sociali,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reti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associative,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società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di mutuo soccorso, </a:t>
            </a: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lvl="0" indent="-265113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altri </a:t>
            </a:r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enti del terzo settore.</a:t>
            </a: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800" b="0" dirty="0">
              <a:solidFill>
                <a:srgbClr val="0000FF"/>
              </a:solidFill>
              <a:latin typeface="Arial Black" pitchFamily="34" charset="0"/>
              <a:ea typeface="Microsoft YaHei" charset="-122"/>
            </a:endParaRP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b="0" dirty="0">
              <a:solidFill>
                <a:srgbClr val="0000FF"/>
              </a:solidFill>
              <a:latin typeface="Arial Black" pitchFamily="34" charset="0"/>
              <a:ea typeface="Microsoft YaHei" charset="-122"/>
            </a:endParaRP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b="0" dirty="0">
              <a:solidFill>
                <a:srgbClr val="0000FF"/>
              </a:solidFill>
              <a:latin typeface="Arial Black" pitchFamily="34" charset="0"/>
              <a:ea typeface="Microsoft YaHei" charset="-122"/>
            </a:endParaRP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b="0" dirty="0">
              <a:solidFill>
                <a:srgbClr val="0000FF"/>
              </a:solidFill>
              <a:latin typeface="Arial Black" pitchFamily="34" charset="0"/>
              <a:ea typeface="Microsoft YaHei" charset="-122"/>
            </a:endParaRP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b="0" dirty="0">
              <a:solidFill>
                <a:srgbClr val="0000FF"/>
              </a:solidFill>
              <a:latin typeface="Arial Black" pitchFamily="34" charset="0"/>
              <a:ea typeface="Microsoft YaHei" charset="-122"/>
            </a:endParaRPr>
          </a:p>
          <a:p>
            <a:pPr marL="1588" indent="0" algn="ctr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200" dirty="0">
              <a:solidFill>
                <a:srgbClr val="0201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Microsoft YaHei" charset="-122"/>
            </a:endParaRPr>
          </a:p>
          <a:p>
            <a:pPr>
              <a:defRPr/>
            </a:pPr>
            <a:endParaRPr lang="it-IT" altLang="it-IT" sz="2200" b="0" i="1" dirty="0">
              <a:solidFill>
                <a:srgbClr val="000000"/>
              </a:solidFill>
              <a:ea typeface="Microsoft YaHei" charset="-122"/>
            </a:endParaRPr>
          </a:p>
          <a:p>
            <a:pPr>
              <a:defRPr/>
            </a:pPr>
            <a:endParaRPr lang="it-IT" altLang="it-IT" sz="2800" dirty="0">
              <a:solidFill>
                <a:srgbClr val="000000"/>
              </a:solidFill>
              <a:ea typeface="Microsoft YaHei" charset="-122"/>
            </a:endParaRPr>
          </a:p>
          <a:p>
            <a:pPr>
              <a:defRPr/>
            </a:pPr>
            <a:r>
              <a:rPr lang="it-IT" altLang="it-IT" sz="2800" dirty="0">
                <a:solidFill>
                  <a:srgbClr val="000000"/>
                </a:solidFill>
                <a:ea typeface="Microsoft YaHei" charset="-122"/>
              </a:rPr>
              <a:t> </a:t>
            </a:r>
          </a:p>
          <a:p>
            <a:pPr algn="just">
              <a:defRPr/>
            </a:pPr>
            <a:endParaRPr lang="it-IT" altLang="it-IT" sz="2600" b="0" dirty="0">
              <a:solidFill>
                <a:srgbClr val="0033CC"/>
              </a:solidFill>
              <a:ea typeface="Microsoft YaHei" charset="-122"/>
            </a:endParaRPr>
          </a:p>
          <a:p>
            <a:pPr algn="just">
              <a:defRPr/>
            </a:pPr>
            <a:endParaRPr lang="it-IT" altLang="it-IT" sz="2200" b="0" dirty="0">
              <a:solidFill>
                <a:srgbClr val="001010"/>
              </a:solidFill>
              <a:ea typeface="Microsoft YaHei" charset="-122"/>
            </a:endParaRPr>
          </a:p>
          <a:p>
            <a:pPr algn="just">
              <a:defRPr/>
            </a:pPr>
            <a:r>
              <a:rPr lang="it-IT" altLang="it-IT" sz="2200" b="0" dirty="0">
                <a:solidFill>
                  <a:srgbClr val="001010"/>
                </a:solidFill>
                <a:ea typeface="Microsoft YaHei" charset="-122"/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Calibri" pitchFamily="34" charset="0"/>
                <a:ea typeface="Microsoft YaHei" charset="-122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82563"/>
            <a:ext cx="2357120" cy="176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112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196340" y="609600"/>
            <a:ext cx="7490460" cy="5387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>
              <a:defRPr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Decreto L.gs n. 117/2017 </a:t>
            </a:r>
          </a:p>
          <a:p>
            <a:pPr>
              <a:defRPr/>
            </a:pPr>
            <a:r>
              <a:rPr lang="it-IT" sz="2800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Codice </a:t>
            </a:r>
            <a:r>
              <a:rPr lang="it-IT" sz="28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del terzo settore</a:t>
            </a: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Introdotto l’obbligo di deposito 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dell’atto costitutivo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entro 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30 giorni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presso 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il Registro delle imprese della Camera di Commercio territorialmente </a:t>
            </a: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competente.</a:t>
            </a:r>
            <a:endParaRPr lang="it-IT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L’attività principale di utilità sociale deve essere quella dalla quale derivano ricavi superiori al 70% dei ricavi complessivi realizzati dall’organizzazione.</a:t>
            </a:r>
          </a:p>
          <a:p>
            <a:pPr marL="0" indent="1588" algn="just">
              <a:tabLst>
                <a:tab pos="541338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Obbligo di </a:t>
            </a:r>
            <a:r>
              <a:rPr lang="it-IT" sz="2200" dirty="0">
                <a:latin typeface="Arial" panose="020B0604020202020204" pitchFamily="34" charset="0"/>
                <a:cs typeface="Arial" panose="020B0604020202020204" pitchFamily="34" charset="0"/>
              </a:rPr>
              <a:t>trasparenza dei bilanci, di tenuta dei libri degli associati o degli aderenti, delle adunanze, delle deliberazioni delle assemblee, nonché dell’organo di amministrazione e di controllo.</a:t>
            </a:r>
          </a:p>
          <a:p>
            <a:pPr algn="just">
              <a:defRPr/>
            </a:pPr>
            <a:endParaRPr lang="it-IT" altLang="it-IT" sz="2600" b="0" dirty="0">
              <a:solidFill>
                <a:srgbClr val="0033CC"/>
              </a:solidFill>
              <a:ea typeface="Microsoft YaHei" charset="-122"/>
            </a:endParaRPr>
          </a:p>
          <a:p>
            <a:pPr algn="just">
              <a:defRPr/>
            </a:pPr>
            <a:endParaRPr lang="it-IT" altLang="it-IT" sz="2200" b="0" dirty="0">
              <a:solidFill>
                <a:srgbClr val="001010"/>
              </a:solidFill>
              <a:ea typeface="Microsoft YaHei" charset="-122"/>
            </a:endParaRPr>
          </a:p>
          <a:p>
            <a:pPr algn="just">
              <a:defRPr/>
            </a:pPr>
            <a:r>
              <a:rPr lang="it-IT" altLang="it-IT" sz="2200" b="0" dirty="0">
                <a:solidFill>
                  <a:srgbClr val="001010"/>
                </a:solidFill>
                <a:ea typeface="Microsoft YaHei" charset="-122"/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Calibri" pitchFamily="34" charset="0"/>
                <a:ea typeface="Microsoft YaHei" charset="-122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82563"/>
            <a:ext cx="2357120" cy="176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9663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1196340" y="609600"/>
            <a:ext cx="7490460" cy="53873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1pPr>
            <a:lvl2pPr marL="742950" indent="-28575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2pPr>
            <a:lvl3pPr marL="11430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3pPr>
            <a:lvl4pPr marL="16002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4pPr>
            <a:lvl5pPr marL="2057400" indent="-228600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tx1"/>
                </a:solidFill>
                <a:latin typeface="Elephant" pitchFamily="18" charset="0"/>
              </a:defRPr>
            </a:lvl9pPr>
          </a:lstStyle>
          <a:p>
            <a:pPr>
              <a:defRPr/>
            </a:pPr>
            <a:r>
              <a:rPr lang="it-I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Decreto L.gs n. 117/2017</a:t>
            </a:r>
            <a:r>
              <a:rPr lang="it-IT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defRPr/>
            </a:pPr>
            <a:r>
              <a:rPr lang="it-IT" sz="2800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Codice </a:t>
            </a:r>
            <a:r>
              <a:rPr lang="it-IT" sz="2800" dirty="0">
                <a:solidFill>
                  <a:srgbClr val="0000FF"/>
                </a:solidFill>
                <a:latin typeface="Arial" panose="020B0604020202020204" pitchFamily="34" charset="0"/>
                <a:ea typeface="Microsoft YaHei" charset="-122"/>
                <a:cs typeface="Arial" panose="020B0604020202020204" pitchFamily="34" charset="0"/>
              </a:rPr>
              <a:t>del terzo settore</a:t>
            </a:r>
            <a:endParaRPr lang="it-IT" altLang="it-IT" sz="2800" dirty="0">
              <a:solidFill>
                <a:srgbClr val="0000FF"/>
              </a:solidFill>
              <a:latin typeface="Arial" panose="020B0604020202020204" pitchFamily="34" charset="0"/>
              <a:ea typeface="Microsoft YaHei" charset="-122"/>
              <a:cs typeface="Arial" panose="020B0604020202020204" pitchFamily="34" charset="0"/>
            </a:endParaRPr>
          </a:p>
          <a:p>
            <a:endParaRPr lang="it-IT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it-IT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endParaRPr lang="it-I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</a:pPr>
            <a:r>
              <a:rPr lang="it-IT" dirty="0" smtClean="0">
                <a:latin typeface="Arial" panose="020B0604020202020204" pitchFamily="34" charset="0"/>
                <a:cs typeface="Arial" panose="020B0604020202020204" pitchFamily="34" charset="0"/>
              </a:rPr>
              <a:t>In attesa del decreto attuativo del Ministero del Lavoro che stabilirà le modalità d’iscrizione al Registro Nazionale, così come prevede l’articolo 101, comma 2 del Codice, nel regime transitorio continuano ad adottarsi le norme previgenti.</a:t>
            </a:r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2600" b="0" dirty="0">
              <a:solidFill>
                <a:srgbClr val="0033CC"/>
              </a:solidFill>
              <a:ea typeface="Microsoft YaHei" charset="-122"/>
            </a:endParaRPr>
          </a:p>
          <a:p>
            <a:pPr algn="just">
              <a:defRPr/>
            </a:pPr>
            <a:endParaRPr lang="it-IT" altLang="it-IT" sz="2200" b="0" dirty="0">
              <a:solidFill>
                <a:srgbClr val="001010"/>
              </a:solidFill>
              <a:ea typeface="Microsoft YaHei" charset="-122"/>
            </a:endParaRPr>
          </a:p>
          <a:p>
            <a:pPr algn="just">
              <a:defRPr/>
            </a:pPr>
            <a:r>
              <a:rPr lang="it-IT" altLang="it-IT" sz="2200" b="0" dirty="0">
                <a:solidFill>
                  <a:srgbClr val="001010"/>
                </a:solidFill>
                <a:ea typeface="Microsoft YaHei" charset="-122"/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Calibri" pitchFamily="34" charset="0"/>
                <a:ea typeface="Microsoft YaHei" charset="-122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  <a:ea typeface="Microsoft YaHei" charset="-122"/>
            </a:endParaRP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182563"/>
            <a:ext cx="2357120" cy="176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5351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234440" y="510540"/>
            <a:ext cx="7513320" cy="4983480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chemeClr val="bg1"/>
                </a:solidFill>
                <a:latin typeface="Elephant" pitchFamily="18" charset="0"/>
                <a:ea typeface="Microsoft YaHei" pitchFamily="34" charset="-122"/>
              </a:defRPr>
            </a:lvl9pPr>
          </a:lstStyle>
          <a:p>
            <a:pPr>
              <a:defRPr/>
            </a:pPr>
            <a:r>
              <a:rPr lang="it-IT" altLang="it-IT" sz="2800" b="0" dirty="0" smtClean="0">
                <a:solidFill>
                  <a:srgbClr val="0000FF"/>
                </a:solidFill>
                <a:latin typeface="Arial Black" pitchFamily="34" charset="0"/>
              </a:rPr>
              <a:t>Enti </a:t>
            </a:r>
            <a:r>
              <a:rPr lang="it-IT" altLang="it-IT" sz="2800" b="0" dirty="0">
                <a:solidFill>
                  <a:srgbClr val="0000FF"/>
                </a:solidFill>
                <a:latin typeface="Arial Black" pitchFamily="34" charset="0"/>
              </a:rPr>
              <a:t>non commerciali, </a:t>
            </a:r>
            <a:endParaRPr lang="it-IT" altLang="it-IT" sz="2800" b="0" dirty="0" smtClean="0">
              <a:solidFill>
                <a:srgbClr val="0000FF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it-IT" altLang="it-IT" sz="2800" b="0" dirty="0" smtClean="0">
                <a:solidFill>
                  <a:srgbClr val="0000FF"/>
                </a:solidFill>
                <a:latin typeface="Arial Black" pitchFamily="34" charset="0"/>
              </a:rPr>
              <a:t>senza </a:t>
            </a:r>
            <a:r>
              <a:rPr lang="it-IT" altLang="it-IT" sz="2800" b="0" dirty="0">
                <a:solidFill>
                  <a:srgbClr val="0000FF"/>
                </a:solidFill>
                <a:latin typeface="Arial Black" pitchFamily="34" charset="0"/>
              </a:rPr>
              <a:t>scopo di lucro </a:t>
            </a:r>
          </a:p>
          <a:p>
            <a:pPr algn="just">
              <a:defRPr/>
            </a:pPr>
            <a:endParaRPr lang="it-IT" altLang="it-IT" b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algn="just">
              <a:defRPr/>
            </a:pPr>
            <a:endParaRPr lang="it-IT" altLang="it-IT" b="0" dirty="0">
              <a:solidFill>
                <a:srgbClr val="000000"/>
              </a:solidFill>
              <a:latin typeface="Arial Black" pitchFamily="34" charset="0"/>
            </a:endParaRPr>
          </a:p>
          <a:p>
            <a:pPr algn="just">
              <a:defRPr/>
            </a:pPr>
            <a:r>
              <a:rPr lang="it-IT" altLang="it-IT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Sotto 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l’aspetto </a:t>
            </a:r>
            <a:r>
              <a:rPr lang="it-IT" altLang="it-IT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fiscale:</a:t>
            </a:r>
            <a:endParaRPr lang="it-IT" altLang="it-IT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FontTx/>
              <a:buChar char="-"/>
              <a:defRPr/>
            </a:pPr>
            <a:r>
              <a:rPr lang="it-IT" altLang="it-IT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altLang="it-IT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Commerciali 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(articolo 143, comma 1 </a:t>
            </a:r>
            <a:r>
              <a:rPr lang="it-IT" altLang="it-IT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TUIR)</a:t>
            </a:r>
          </a:p>
          <a:p>
            <a:pPr marL="344487" indent="-342900" algn="just">
              <a:buFontTx/>
              <a:buChar char="-"/>
              <a:defRPr/>
            </a:pPr>
            <a:r>
              <a:rPr lang="it-IT" altLang="it-IT" u="sng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Organizzazioni </a:t>
            </a:r>
            <a:r>
              <a:rPr lang="it-IT" altLang="it-IT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Lucrative di Utilità Sociale, c.d. ONLUS</a:t>
            </a:r>
            <a:r>
              <a:rPr lang="it-IT" altLang="it-IT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le quali sono previste particolari agevolazioni in ragione del loro scopo associativo (Articoli 10 - 29, Dlgs. n. 460/97)</a:t>
            </a:r>
          </a:p>
          <a:p>
            <a:pPr>
              <a:defRPr/>
            </a:pPr>
            <a:endParaRPr lang="it-IT" altLang="it-IT" sz="1600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it-IT" altLang="it-IT" sz="2600" b="0" dirty="0">
              <a:solidFill>
                <a:srgbClr val="0033CC"/>
              </a:solidFill>
            </a:endParaRPr>
          </a:p>
          <a:p>
            <a:pPr algn="just">
              <a:defRPr/>
            </a:pPr>
            <a:endParaRPr lang="it-IT" altLang="it-IT" sz="2200" b="0" dirty="0">
              <a:solidFill>
                <a:srgbClr val="001010"/>
              </a:solidFill>
            </a:endParaRPr>
          </a:p>
          <a:p>
            <a:pPr algn="just">
              <a:defRPr/>
            </a:pPr>
            <a:r>
              <a:rPr lang="it-IT" altLang="it-IT" sz="2200" b="0" dirty="0">
                <a:solidFill>
                  <a:srgbClr val="001010"/>
                </a:solidFill>
              </a:rPr>
              <a:t> </a:t>
            </a:r>
          </a:p>
          <a:p>
            <a:pPr algn="just">
              <a:defRPr/>
            </a:pPr>
            <a:r>
              <a:rPr lang="it-IT" altLang="it-IT" dirty="0">
                <a:solidFill>
                  <a:srgbClr val="000000"/>
                </a:solidFill>
                <a:latin typeface="Calibri" pitchFamily="34" charset="0"/>
              </a:rPr>
              <a:t> 	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925" y="182563"/>
            <a:ext cx="2840755" cy="187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6813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33500" y="403860"/>
            <a:ext cx="7414260" cy="56921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2000" b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73 co. 1 e 5, </a:t>
            </a: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T.U.I.R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>
              <a:defRPr/>
            </a:pPr>
            <a:endParaRPr lang="it-IT" altLang="it-IT" sz="18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L’ente non commerciale, non deve possedere quale oggetto esclusivo o principale l’esercizio di attività commerciali; anche se non ne è precluso l’esercizio.</a:t>
            </a: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8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Dispone la perdita della qualifica di </a:t>
            </a:r>
          </a:p>
          <a:p>
            <a:pPr algn="ctr">
              <a:defRPr/>
            </a:pP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 non commerciale</a:t>
            </a:r>
          </a:p>
          <a:p>
            <a:pPr algn="just">
              <a:defRPr/>
            </a:pPr>
            <a:endParaRPr lang="it-IT" altLang="it-IT" sz="2800" b="0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32772" name="AutoShape 3"/>
          <p:cNvSpPr>
            <a:spLocks noChangeArrowheads="1"/>
          </p:cNvSpPr>
          <p:nvPr/>
        </p:nvSpPr>
        <p:spPr bwMode="auto">
          <a:xfrm>
            <a:off x="1063942" y="3105784"/>
            <a:ext cx="7953375" cy="1681163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64847"/>
          </a:solidFill>
          <a:ln w="25560" cap="sq">
            <a:solidFill>
              <a:srgbClr val="B07E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2400">
              <a:latin typeface="Elephant" pitchFamily="18" charset="0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640330" y="2997198"/>
            <a:ext cx="4800600" cy="18180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2200" b="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it-IT" altLang="it-IT" sz="2200" b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Dal combinato disposto</a:t>
            </a:r>
          </a:p>
          <a:p>
            <a:pPr algn="ctr">
              <a:defRPr/>
            </a:pPr>
            <a:r>
              <a:rPr lang="it-IT" altLang="it-IT" sz="2200" b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Articolo 149, T.U.I.R. </a:t>
            </a:r>
          </a:p>
          <a:p>
            <a:pPr algn="ctr">
              <a:defRPr/>
            </a:pPr>
            <a:r>
              <a:rPr lang="it-IT" altLang="it-IT" sz="2200" b="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Articolo 4, D.P.R. n.633/72</a:t>
            </a:r>
          </a:p>
          <a:p>
            <a:pPr algn="ctr">
              <a:defRPr/>
            </a:pPr>
            <a:endParaRPr lang="it-IT" altLang="it-IT" b="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7414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03020" y="182563"/>
            <a:ext cx="7223760" cy="61188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ENTE CON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ANNESSA </a:t>
            </a:r>
            <a:endParaRPr lang="it-IT" altLang="it-IT" sz="3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ATTIVITÀ COMMERCIALE  </a:t>
            </a:r>
            <a:endParaRPr lang="it-IT" altLang="it-IT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1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possedere:</a:t>
            </a:r>
            <a:endParaRPr lang="it-IT" altLang="it-IT" sz="22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Clr>
                <a:srgbClr val="02010F"/>
              </a:buClr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CODICE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FISCALE, per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l’ENC</a:t>
            </a:r>
          </a:p>
          <a:p>
            <a:pPr marL="344487" indent="-342900" algn="just">
              <a:buClr>
                <a:srgbClr val="02010F"/>
              </a:buClr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PARTITA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 per l’esercizio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commerciale</a:t>
            </a:r>
            <a:endParaRPr lang="it-IT" altLang="it-IT" sz="22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defRPr/>
            </a:pPr>
            <a:r>
              <a:rPr lang="it-IT" altLang="it-IT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Art. 148, T.U.I.R. (</a:t>
            </a:r>
            <a:r>
              <a:rPr lang="it-IT" altLang="it-IT" sz="2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Dpr</a:t>
            </a:r>
            <a:r>
              <a:rPr lang="it-IT" altLang="it-IT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n.917 /1986)</a:t>
            </a:r>
          </a:p>
          <a:p>
            <a:pPr algn="ctr">
              <a:defRPr/>
            </a:pPr>
            <a:endParaRPr lang="it-IT" altLang="it-IT" sz="9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Sono considerati proventi non commerciali, le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rese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verso il pagamento di corrispettivi specifici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 confronti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dei soci iscritti ad associazioni, ma: </a:t>
            </a:r>
          </a:p>
          <a:p>
            <a:pPr marL="263525" indent="-261938" algn="just">
              <a:buClr>
                <a:srgbClr val="02010F"/>
              </a:buClr>
              <a:buFont typeface="Arial" charset="0"/>
              <a:buChar char="•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essere presentato modello fiscale EAS (quote, contributi associativi e corrispettivi percepiti che non risultano imponibili);</a:t>
            </a:r>
          </a:p>
          <a:p>
            <a:pPr marL="263525" indent="-261938" algn="just">
              <a:buClr>
                <a:srgbClr val="02010F"/>
              </a:buClr>
              <a:buFont typeface="Arial" charset="0"/>
              <a:buChar char="•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devono essere inserite le specifiche clausole dell’articolo 148, comma 8 T.U.I.R</a:t>
            </a:r>
            <a:r>
              <a:rPr lang="it-IT" altLang="it-IT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defRPr/>
            </a:pPr>
            <a:endParaRPr lang="it-IT" altLang="it-IT" b="0" dirty="0">
              <a:solidFill>
                <a:srgbClr val="02010F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284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234440" y="0"/>
            <a:ext cx="7452360" cy="6858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endParaRPr lang="it-IT" altLang="it-IT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CARICAMENTO </a:t>
            </a:r>
          </a:p>
          <a:p>
            <a:pPr algn="ctr" eaLnBrk="1" hangingPunct="1"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SEGNALAZIONE QUALIFICATA   </a:t>
            </a:r>
          </a:p>
          <a:p>
            <a:pPr algn="ctr" eaLnBrk="1" hangingPunct="1">
              <a:defRPr/>
            </a:pPr>
            <a:endParaRPr lang="it-IT" altLang="it-IT" sz="1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Clr>
                <a:srgbClr val="02010F"/>
              </a:buClr>
              <a:buFont typeface="Wingdings" pitchFamily="2" charset="2"/>
              <a:buNone/>
              <a:defRPr/>
            </a:pPr>
            <a:endParaRPr lang="it-IT" altLang="it-IT" sz="10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Se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ente non commerciale svolge un’attività a scopo di lucro priva della Partita Iva va effettuata una doppia segnalazione.</a:t>
            </a:r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40" y="2636520"/>
            <a:ext cx="7452360" cy="352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6829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264920" y="0"/>
            <a:ext cx="7421880" cy="6858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endParaRPr lang="it-IT" altLang="it-IT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r>
              <a:rPr lang="it-IT" altLang="it-IT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NON COMMERCIALI</a:t>
            </a:r>
          </a:p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    CON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ANNESSA </a:t>
            </a: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ATTIVITÀ LUCRATIVA  </a:t>
            </a:r>
            <a:endParaRPr lang="it-IT" altLang="it-IT" sz="1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Devono compilare apposito MODELLO UNICO –ENC ed i redditi d’impresa vanno dichiarati nel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quadro RF(ordinaria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RG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(contabilità semplificata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forfettaria).</a:t>
            </a:r>
            <a:endParaRPr lang="it-IT" altLang="it-IT" sz="22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2010F"/>
              </a:solidFill>
              <a:latin typeface="Arial Black" pitchFamily="34" charset="0"/>
            </a:endParaRP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75" y="3070859"/>
            <a:ext cx="7540625" cy="316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88106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203960" y="0"/>
            <a:ext cx="7482840" cy="6088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3200" b="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1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1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DPR. 4/4 - 2001, n.235 </a:t>
            </a:r>
          </a:p>
          <a:p>
            <a:pPr algn="ctr">
              <a:defRPr/>
            </a:pPr>
            <a:endParaRPr lang="it-IT" altLang="it-IT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 partire dal 5 luglio 2001 per garantire</a:t>
            </a: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una maggiore efficacia nei </a:t>
            </a: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controlli relativi </a:t>
            </a: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alla somministrazione alimenti </a:t>
            </a: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bevande </a:t>
            </a: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c/o circoli privati è </a:t>
            </a: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previsto che </a:t>
            </a: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it-IT" altLang="it-IT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il comune ha la possibilità </a:t>
            </a:r>
            <a:r>
              <a:rPr lang="it-IT" altLang="it-IT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effettuare </a:t>
            </a:r>
            <a:r>
              <a:rPr lang="it-IT" altLang="it-IT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controlli ed ispezioni»</a:t>
            </a:r>
          </a:p>
          <a:p>
            <a:pPr algn="just">
              <a:defRPr/>
            </a:pPr>
            <a:endParaRPr lang="it-IT" altLang="it-IT" sz="2800" b="0" i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2860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442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226820" y="381000"/>
            <a:ext cx="7345680" cy="58140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COMMERCIO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PROFESSIONI</a:t>
            </a:r>
          </a:p>
          <a:p>
            <a:pPr algn="ctr" eaLnBrk="1" hangingPunct="1">
              <a:defRPr/>
            </a:pPr>
            <a:endParaRPr lang="it-IT" altLang="it-IT" sz="10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7188" algn="just" eaLnBrk="1" hangingPunct="1">
              <a:buFont typeface="Times New Roman" pitchFamily="18" charset="0"/>
              <a:buAutoNum type="arabicPeriod"/>
              <a:defRPr/>
            </a:pP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Svolgono attività d’impresa, privi di partita IVA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8775" indent="-357188" algn="just">
              <a:buFont typeface="Times New Roman" pitchFamily="18" charset="0"/>
              <a:buAutoNum type="arabicPeriod"/>
              <a:defRPr/>
            </a:pP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Nelle dichiarazioni fiscali hanno dichiarato di svolgere un’attività diversa da quella rilevata in loco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8775" indent="-357188" algn="just">
              <a:buFont typeface="Times New Roman" pitchFamily="18" charset="0"/>
              <a:buAutoNum type="arabicPeriod"/>
              <a:defRPr/>
            </a:pP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Ricavi e compensi incoerenti con quelli dichiarati   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8775" indent="-357188" algn="just">
              <a:buFont typeface="Times New Roman" pitchFamily="18" charset="0"/>
              <a:buAutoNum type="arabicPeriod"/>
              <a:defRPr/>
            </a:pP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Interessati da affissioni pubblicitarie abusive in quanto imprese utilizzatrici o in qualità di gestori impianti pubblicitari abusivi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58775" indent="-357188" algn="just" eaLnBrk="1" hangingPunct="1">
              <a:buFont typeface="Times New Roman" pitchFamily="18" charset="0"/>
              <a:buAutoNum type="arabicPeriod"/>
              <a:defRPr/>
            </a:pP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Qualificandosi enti non commerciali, presentano circostanze sintomatiche di attività aventi scopo di lucro; volontariato e </a:t>
            </a:r>
            <a:r>
              <a:rPr lang="it-IT" altLang="it-IT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Onlus</a:t>
            </a:r>
            <a:r>
              <a:rPr lang="it-IT" altLang="it-IT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altLang="it-IT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altre categorie </a:t>
            </a: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 eaLnBrk="1" hangingPunct="1">
              <a:defRPr/>
            </a:pPr>
            <a:endParaRPr lang="it-IT" altLang="it-IT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9931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310640" y="0"/>
            <a:ext cx="7444740" cy="4876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3200" b="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1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148 co. 8, T.U.I.R. </a:t>
            </a: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500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lettera a) </a:t>
            </a: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divieto di distribuire anche in modo</a:t>
            </a: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indiretto, utili o avanzi di gestione </a:t>
            </a:r>
            <a:r>
              <a:rPr lang="it-IT" altLang="it-IT" sz="2500" i="1" dirty="0" err="1">
                <a:latin typeface="Arial" panose="020B0604020202020204" pitchFamily="34" charset="0"/>
                <a:cs typeface="Arial" panose="020B0604020202020204" pitchFamily="34" charset="0"/>
              </a:rPr>
              <a:t>nonche</a:t>
            </a: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' </a:t>
            </a:r>
            <a:r>
              <a:rPr lang="it-IT" altLang="it-IT" sz="2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fondi, riserve </a:t>
            </a: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o capitale durante la vita </a:t>
            </a:r>
            <a:r>
              <a:rPr lang="it-IT" altLang="it-IT" sz="2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dell'associazione, salvo </a:t>
            </a: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che la destinazione o la distribuzione </a:t>
            </a:r>
            <a:r>
              <a:rPr lang="it-IT" altLang="it-IT" sz="25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non siano </a:t>
            </a:r>
            <a:r>
              <a:rPr lang="it-IT" altLang="it-IT" sz="2500" i="1" dirty="0">
                <a:latin typeface="Arial" panose="020B0604020202020204" pitchFamily="34" charset="0"/>
                <a:cs typeface="Arial" panose="020B0604020202020204" pitchFamily="34" charset="0"/>
              </a:rPr>
              <a:t>imposte dalla legge</a:t>
            </a:r>
            <a:r>
              <a:rPr lang="it-IT" altLang="it-IT" sz="25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>
              <a:defRPr/>
            </a:pPr>
            <a:endParaRPr lang="it-IT" altLang="it-IT" sz="2500" b="0" dirty="0">
              <a:solidFill>
                <a:srgbClr val="002C2B"/>
              </a:solidFill>
              <a:latin typeface="Arial Black" pitchFamily="34" charset="0"/>
            </a:endParaRPr>
          </a:p>
          <a:p>
            <a:pPr algn="just">
              <a:defRPr/>
            </a:pPr>
            <a:endParaRPr lang="it-IT" altLang="it-IT" sz="1000" b="0" dirty="0">
              <a:solidFill>
                <a:srgbClr val="002C2B"/>
              </a:solidFill>
              <a:latin typeface="Arial Black" pitchFamily="34" charset="0"/>
            </a:endParaRPr>
          </a:p>
          <a:p>
            <a:pPr algn="just">
              <a:defRPr/>
            </a:pP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Verificare le posizioni fiscali e patrimoniali</a:t>
            </a:r>
          </a:p>
          <a:p>
            <a:pPr algn="just">
              <a:defRPr/>
            </a:pP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Presidente, dei </a:t>
            </a: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legali rappresentanti </a:t>
            </a: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just">
              <a:defRPr/>
            </a:pPr>
            <a:r>
              <a:rPr lang="it-IT" altLang="it-IT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 </a:t>
            </a:r>
            <a:r>
              <a:rPr lang="it-IT" altLang="it-IT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fondatori</a:t>
            </a:r>
          </a:p>
        </p:txBody>
      </p:sp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228600"/>
            <a:ext cx="3019425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592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333500" y="0"/>
            <a:ext cx="7414260" cy="62331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endParaRPr lang="it-IT" altLang="it-IT" sz="1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148 co. 8, T.U.I.R. </a:t>
            </a:r>
            <a:endParaRPr lang="it-IT" altLang="it-IT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lettera c)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disciplina uniforme del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rapporto associativo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e delle modalità associative volte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a garantire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l'effettività del rapporto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medesimo, escludendo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espressamente la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temporaneità della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partecipazione alla vita associativa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e prevedendo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per gli associati o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partecipanti maggiori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d'età il diritto di voto per l'approvazione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e le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modificazioni dello statuto e dei regolamenti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e per 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la nomina degli organi 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direttivi dell'associazione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algn="just">
              <a:defRPr/>
            </a:pPr>
            <a:endParaRPr lang="it-IT" altLang="it-IT" sz="2500" b="0" i="1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228601"/>
            <a:ext cx="30194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235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219200" y="266700"/>
            <a:ext cx="7496175" cy="56540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10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SOMMINISTRAZIONE</a:t>
            </a:r>
          </a:p>
          <a:p>
            <a:pPr>
              <a:defRPr/>
            </a:pPr>
            <a:r>
              <a:rPr lang="it-IT" alt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L’ente deve essere affiliato ad associazioni a carattere nazionale (</a:t>
            </a:r>
            <a:r>
              <a:rPr lang="it-IT" altLang="it-IT" sz="22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</a:t>
            </a:r>
            <a:r>
              <a:rPr lang="it-IT" altLang="it-IT" sz="2200" i="1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co. 6°, lettera e), </a:t>
            </a:r>
            <a:r>
              <a:rPr lang="it-IT" altLang="it-IT" sz="22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Legge n.287/1991)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 essere presentata S.C.I.A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 è riservata 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esclusivamente ai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 (</a:t>
            </a:r>
            <a:r>
              <a:rPr lang="it-IT" altLang="it-IT" sz="22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2 e 3 , </a:t>
            </a:r>
            <a:r>
              <a:rPr lang="it-IT" altLang="it-IT" sz="2200" i="1" dirty="0" err="1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it-IT" altLang="it-IT" sz="2200" i="1" dirty="0" err="1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it-IT" altLang="it-IT" sz="22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n.235/2001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marL="342900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locali non devono essere aperti al pubblico e non avere accesso direttamente dalla strada, devono rispettare i criteri di </a:t>
            </a:r>
            <a:r>
              <a:rPr lang="it-IT" altLang="it-IT" sz="2200" dirty="0" err="1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sorvegliabilità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possedere il certificato di agibilità e non possono essere installate insegne d’esercizio ( D.M</a:t>
            </a:r>
            <a:r>
              <a:rPr lang="it-IT" altLang="it-IT" sz="22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17/12 – 1992, </a:t>
            </a:r>
            <a:r>
              <a:rPr lang="it-IT" altLang="it-IT" sz="22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n.564) </a:t>
            </a:r>
            <a:endParaRPr lang="it-IT" altLang="it-IT" sz="22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200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b="0" dirty="0">
              <a:solidFill>
                <a:srgbClr val="02010F"/>
              </a:solidFill>
              <a:latin typeface="Arial Black" pitchFamily="34" charset="0"/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3660" y="502920"/>
            <a:ext cx="2055494" cy="136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58131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203960" y="0"/>
            <a:ext cx="7559040" cy="62331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endParaRPr lang="it-IT" altLang="it-IT" sz="10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endParaRPr lang="it-IT" altLang="it-IT" sz="1000" b="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118 Reg. esecuzione TULPS</a:t>
            </a:r>
            <a:endParaRPr lang="it-IT" altLang="it-IT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altLang="it-IT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R.D. n.635/1940</a:t>
            </a:r>
            <a:r>
              <a:rPr lang="it-IT" altLang="it-IT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sz="28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dirty="0" smtClean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1000" dirty="0" smtClean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caso di accesso e partecipazione agli spettacoli anche di non soci, anche semplici invitati, sono circostanze che escludono il </a:t>
            </a:r>
            <a:r>
              <a:rPr lang="it-IT" altLang="it-IT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carattere privatistico</a:t>
            </a: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della rappresentazione o dell’intrattenimento.</a:t>
            </a: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Pertanto necessita:</a:t>
            </a:r>
          </a:p>
          <a:p>
            <a:pPr marL="342900" indent="-342900" algn="just">
              <a:buFontTx/>
              <a:buChar char="-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autorizzazione comunale, ex articolo 68 TULPS,</a:t>
            </a:r>
          </a:p>
          <a:p>
            <a:pPr marL="342900" indent="-342900" algn="just">
              <a:buFontTx/>
              <a:buChar char="-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autorizzazione piccoli trattenimenti, ex articolo 69 TULPS,</a:t>
            </a:r>
          </a:p>
          <a:p>
            <a:pPr marL="342900" indent="-342900" algn="just">
              <a:buFontTx/>
              <a:buChar char="-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normativa prevenzione incendi ed agibilità, ex articolo 80 TULPS.</a:t>
            </a:r>
          </a:p>
          <a:p>
            <a:pPr marL="457200" indent="-457200" algn="just">
              <a:buFont typeface="Wingdings" panose="05000000000000000000" pitchFamily="2" charset="2"/>
              <a:buChar char="Ø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600" b="0" dirty="0" smtClean="0">
              <a:solidFill>
                <a:srgbClr val="02010F"/>
              </a:solidFill>
              <a:latin typeface="Arial Black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Ø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2600" b="0" dirty="0">
              <a:solidFill>
                <a:srgbClr val="02010F"/>
              </a:solidFill>
              <a:latin typeface="Arial Black" pitchFamily="34" charset="0"/>
            </a:endParaRPr>
          </a:p>
          <a:p>
            <a:pPr algn="just">
              <a:defRPr/>
            </a:pPr>
            <a:endParaRPr lang="it-IT" altLang="it-IT" sz="2500" b="0" u="sng" dirty="0">
              <a:solidFill>
                <a:srgbClr val="0201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just">
              <a:defRPr/>
            </a:pPr>
            <a:endParaRPr lang="it-IT" altLang="it-IT" sz="2500" b="0" u="sng" dirty="0">
              <a:solidFill>
                <a:srgbClr val="0201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4096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880" y="894201"/>
            <a:ext cx="2255879" cy="144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844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226820" y="419100"/>
            <a:ext cx="7459980" cy="59283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Circolare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Min. Interni</a:t>
            </a:r>
          </a:p>
          <a:p>
            <a:pPr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n.10.15506/13500 </a:t>
            </a:r>
            <a:endParaRPr lang="it-IT" altLang="it-IT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del 19 maggio 1984</a:t>
            </a:r>
            <a:r>
              <a:rPr lang="it-IT" alt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Circostanze che </a:t>
            </a:r>
            <a:endParaRPr lang="it-IT" altLang="it-IT" sz="28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escludono il </a:t>
            </a: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carattere privatistico</a:t>
            </a: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800" dirty="0" smtClean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agamento di una quota all’accesso, anche ad i non soci, senza alcuna formalità;</a:t>
            </a:r>
          </a:p>
          <a:p>
            <a:pPr marL="344487" indent="-342900" algn="just">
              <a:buClr>
                <a:srgbClr val="02010F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pubblicità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degli spettacoli con qualsiasi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mezzo diretti ad un pubblico indiscriminato;</a:t>
            </a: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Clr>
                <a:srgbClr val="02010F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omplessità del locale e dell’organizzazione dell’evento tale da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ritenere la natura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palesemente imprenditoriale;</a:t>
            </a:r>
          </a:p>
          <a:p>
            <a:pPr marL="344487" indent="-342900" algn="just">
              <a:buClr>
                <a:srgbClr val="02010F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elevato numero di persone che presuppongono il possesso del certificato prevenzione incendi (100 posti ex </a:t>
            </a:r>
            <a:r>
              <a:rPr lang="it-IT" altLang="it-IT" sz="2200" i="1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D.M. 16/2-1982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201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719" y="304800"/>
            <a:ext cx="2619375" cy="1962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4718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333500" y="228600"/>
            <a:ext cx="7353300" cy="59893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>
              <a:defRPr/>
            </a:pPr>
            <a:r>
              <a:rPr lang="it-IT" altLang="it-IT" sz="3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Dpcm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16 settembre 1999, n.504</a:t>
            </a:r>
          </a:p>
          <a:p>
            <a:pPr>
              <a:defRPr/>
            </a:pPr>
            <a:r>
              <a:rPr lang="it-IT" altLang="it-IT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Regolamento Legge </a:t>
            </a:r>
            <a:r>
              <a:rPr lang="it-IT" altLang="it-IT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n.650/1996 – diritti d’autore</a:t>
            </a:r>
            <a:r>
              <a:rPr lang="it-IT" altLang="it-IT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1800" u="sng" dirty="0" smtClean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endParaRPr lang="it-IT" altLang="it-IT" sz="1800" dirty="0" smtClean="0">
              <a:solidFill>
                <a:srgbClr val="0201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 smtClean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</a:t>
            </a: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 </a:t>
            </a:r>
            <a:r>
              <a:rPr lang="it-IT" altLang="it-IT" sz="1800" dirty="0" smtClean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comma </a:t>
            </a: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it-IT" sz="18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it-IT" altLang="it-IT" sz="18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la qualità di socio deve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essere conseguita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almeno 60 gg. prima dell’evento.</a:t>
            </a: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2, lettera a),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massimo 4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manifestazioni nell’anno solare con carattere di concorrenzialità sul mercato.</a:t>
            </a:r>
            <a:endParaRPr lang="it-IT" altLang="it-IT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2, lettera b),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le prestazioni artistiche devono essere dal vivo e non possono essere riprodotte ai non soci.</a:t>
            </a:r>
            <a:endParaRPr lang="it-IT" altLang="it-IT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defRPr/>
            </a:pP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2, lettera c</a:t>
            </a:r>
            <a:r>
              <a:rPr lang="it-IT" altLang="it-IT" sz="1800" u="sng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it-IT" altLang="it-IT" sz="180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1800" i="1" dirty="0">
                <a:latin typeface="Arial" panose="020B0604020202020204" pitchFamily="34" charset="0"/>
                <a:cs typeface="Arial" panose="020B0604020202020204" pitchFamily="34" charset="0"/>
              </a:rPr>
              <a:t>le prestazioni artistiche devono </a:t>
            </a:r>
            <a:r>
              <a:rPr lang="it-IT" altLang="it-IT" sz="1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essere effettuate presso la sede dell’ente e comunque in luoghi non aperti al pubblico</a:t>
            </a:r>
          </a:p>
          <a:p>
            <a:pPr marL="0" indent="1588" algn="just">
              <a:defRPr/>
            </a:pP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2, lettera d) </a:t>
            </a:r>
            <a:r>
              <a:rPr lang="it-IT" altLang="it-IT" sz="18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</a:t>
            </a:r>
            <a:r>
              <a:rPr lang="it-IT" altLang="it-IT" sz="1800" i="1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possono partecipare </a:t>
            </a:r>
            <a:r>
              <a:rPr lang="it-IT" altLang="it-IT" sz="18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più di </a:t>
            </a:r>
            <a:r>
              <a:rPr lang="it-IT" altLang="it-IT" sz="1800" i="1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 </a:t>
            </a:r>
            <a:r>
              <a:rPr lang="it-IT" altLang="it-IT" sz="18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persone.</a:t>
            </a:r>
            <a:endParaRPr lang="it-IT" altLang="it-IT" sz="1800" i="1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3, </a:t>
            </a:r>
            <a:r>
              <a:rPr lang="it-IT" altLang="it-IT" sz="1800" dirty="0" smtClean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comma </a:t>
            </a:r>
            <a:r>
              <a:rPr lang="it-IT" altLang="it-IT" sz="1800" dirty="0">
                <a:solidFill>
                  <a:srgbClr val="020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it-IT" altLang="it-IT" sz="180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1800" i="1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gli artisti e gli esecutori devono eseguire la prestazione a titolo gratuito ai soli fini di solidarietà.</a:t>
            </a:r>
            <a:endParaRPr lang="it-IT" altLang="it-IT" sz="1800" i="1" dirty="0">
              <a:solidFill>
                <a:srgbClr val="02010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2500" b="0" u="sng" dirty="0">
              <a:solidFill>
                <a:srgbClr val="0201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  <a:p>
            <a:pPr algn="just">
              <a:defRPr/>
            </a:pPr>
            <a:endParaRPr lang="it-IT" altLang="it-IT" sz="2500" b="0" u="sng" dirty="0">
              <a:solidFill>
                <a:srgbClr val="02010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68" y="1160249"/>
            <a:ext cx="2378631" cy="139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30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38" y="1244068"/>
            <a:ext cx="2618085" cy="1314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778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234440" y="228600"/>
            <a:ext cx="7505700" cy="62407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Articolo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148 T.U.I.R.(</a:t>
            </a:r>
            <a:r>
              <a:rPr lang="it-IT" altLang="it-IT" sz="32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Dpr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917/86)</a:t>
            </a:r>
          </a:p>
          <a:p>
            <a:pPr algn="ctr" eaLnBrk="1" hangingPunct="1">
              <a:defRPr/>
            </a:pPr>
            <a:r>
              <a:rPr lang="it-IT" altLang="it-IT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Comma 4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cessione di beni nuovi prodotti per la vendita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erogazione di acqua, gas, energia elettrica e vapore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c) gestione di fiere ed esposizioni a carattere commerciale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d) gestione di spacci aziendali e mense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e) trasporto e deposito (merci e persone)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f) organizzazione di viaggi e soggiorni turistici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g) prestazioni alberghiere o di alloggio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h) servizi portuali e aeroportuali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i) pubblicità commerciale </a:t>
            </a:r>
          </a:p>
          <a:p>
            <a:pPr eaLnBrk="1" hangingPunct="1"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l) telecomunicazioni e radiodiffusioni circolari</a:t>
            </a:r>
          </a:p>
          <a:p>
            <a:pPr algn="ctr" eaLnBrk="1" hangingPunct="1">
              <a:defRPr/>
            </a:pPr>
            <a:endParaRPr lang="it-IT" altLang="it-IT" sz="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it-IT" altLang="it-IT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Comma 5 </a:t>
            </a:r>
          </a:p>
          <a:p>
            <a:pPr algn="ctr" eaLnBrk="1" hangingPunct="1">
              <a:defRPr/>
            </a:pPr>
            <a:r>
              <a:rPr lang="it-IT" altLang="it-IT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</a:t>
            </a:r>
            <a:r>
              <a:rPr lang="it-IT" altLang="it-IT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 co. </a:t>
            </a:r>
            <a:r>
              <a:rPr lang="it-IT" altLang="it-IT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 </a:t>
            </a:r>
            <a:r>
              <a:rPr lang="it-IT" altLang="it-IT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lettera e), </a:t>
            </a:r>
            <a:r>
              <a:rPr lang="it-IT" altLang="it-IT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Lg. n.287/91, enti riconosciuti </a:t>
            </a:r>
            <a:r>
              <a:rPr lang="it-IT" altLang="it-IT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dal Ministero </a:t>
            </a:r>
            <a:endParaRPr lang="it-IT" altLang="it-IT" sz="1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it-IT" altLang="it-IT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degli </a:t>
            </a:r>
            <a:r>
              <a:rPr lang="it-IT" altLang="it-IT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Interni, </a:t>
            </a:r>
            <a:r>
              <a:rPr lang="it-IT" altLang="it-IT" sz="1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quali è possibile operare la c.d. </a:t>
            </a:r>
            <a:r>
              <a:rPr lang="it-IT" altLang="it-IT" sz="1600" i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affiliazione</a:t>
            </a:r>
            <a:endParaRPr lang="it-IT" altLang="it-IT" sz="16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0975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somministrazione </a:t>
            </a: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alimenti e bevande effettuate presso le </a:t>
            </a: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82563" indent="-180975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sedi </a:t>
            </a: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istituzionali dell’associazione di promozione sociale;</a:t>
            </a:r>
          </a:p>
          <a:p>
            <a:pPr marL="266700" indent="-265113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l’organizzazione </a:t>
            </a: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viaggi e soggiorni turistici </a:t>
            </a: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associazioni </a:t>
            </a:r>
            <a:r>
              <a:rPr lang="it-IT" altLang="it-IT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promozione sociale, politica, sindacale, di categoria o </a:t>
            </a:r>
            <a:r>
              <a:rPr lang="it-IT" altLang="it-IT" sz="1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religiosa.</a:t>
            </a:r>
            <a:endParaRPr lang="it-IT" altLang="it-IT" sz="1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dirty="0">
                <a:latin typeface="Arial" charset="0"/>
              </a:rPr>
              <a:t> </a:t>
            </a:r>
          </a:p>
          <a:p>
            <a:pPr algn="ctr" eaLnBrk="1" hangingPunct="1">
              <a:defRPr/>
            </a:pPr>
            <a:endParaRPr lang="it-IT" altLang="it-IT" sz="2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endParaRPr lang="it-IT" altLang="it-IT" sz="2200" b="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it-IT" altLang="it-IT" sz="2200" b="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it-IT" altLang="it-IT" sz="22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/>
            </a:r>
            <a:br>
              <a:rPr lang="it-IT" altLang="it-IT" sz="22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it-IT" altLang="it-IT" sz="2200" dirty="0">
                <a:latin typeface="Calibri" pitchFamily="34" charset="0"/>
              </a:rPr>
              <a:t>	</a:t>
            </a: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820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303020" y="342900"/>
            <a:ext cx="7444740" cy="57759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commerciali, che svolgono attività</a:t>
            </a:r>
          </a:p>
          <a:p>
            <a:pPr algn="just" eaLnBrk="1" hangingPunct="1">
              <a:defRPr/>
            </a:pP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aventi scopo di lucro </a:t>
            </a:r>
            <a:endParaRPr lang="it-IT" altLang="it-IT" sz="2600" dirty="0" smtClean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seguito di continue segnalazioni di rumori molesti,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provenienti da un’associazione culturale, si effettuava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verifica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concomitanza  con uno spettacolo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musicale reclamizzato sul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ed attraverso volantini,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indicavano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costo del biglietto di ingresso  a 15 euro. 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accertava che nell’associazione venivano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somministrati alimenti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bevande a soggetti fittiziamente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associati, previa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associazione che avveniva contestualmente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pagamento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 corrispettivo dell’ingresso nel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locale (modalità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tesseramento ed assenza di vita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associativa).</a:t>
            </a:r>
          </a:p>
          <a:p>
            <a:pPr algn="just" eaLnBrk="1" hangingPunct="1">
              <a:defRPr/>
            </a:pP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SIATEL, l’associazione non risultava possedere una</a:t>
            </a:r>
          </a:p>
          <a:p>
            <a:pPr algn="just" eaLnBrk="1" hangingPunct="1"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Partiva Iva per le attività commerciali. </a:t>
            </a:r>
          </a:p>
          <a:p>
            <a:pPr algn="just" eaLnBrk="1" hangingPunct="1">
              <a:defRPr/>
            </a:pPr>
            <a:endParaRPr lang="it-IT" altLang="it-IT" sz="2200" b="0" dirty="0">
              <a:solidFill>
                <a:srgbClr val="001010"/>
              </a:solidFill>
            </a:endParaRPr>
          </a:p>
          <a:p>
            <a:pPr algn="just" eaLnBrk="1" hangingPunct="1">
              <a:defRPr/>
            </a:pPr>
            <a:r>
              <a:rPr lang="it-IT" altLang="it-IT" dirty="0">
                <a:latin typeface="Calibri" pitchFamily="34" charset="0"/>
              </a:rPr>
              <a:t> 	</a:t>
            </a: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553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188720" y="403860"/>
            <a:ext cx="7498080" cy="58750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>
              <a:defRPr/>
            </a:pPr>
            <a:endParaRPr lang="it-IT" altLang="it-IT" sz="800" b="0" dirty="0">
              <a:solidFill>
                <a:srgbClr val="0033CC"/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INDIZI DI ILLEICITA’</a:t>
            </a:r>
            <a:endParaRPr lang="it-IT" altLang="it-IT" sz="2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87" indent="0" algn="just">
              <a:buClr>
                <a:srgbClr val="001010"/>
              </a:buClr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Rilevazione di elementi che identificano </a:t>
            </a:r>
            <a:r>
              <a:rPr lang="it-IT" altLang="it-IT" u="sng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un’organizzazione avente quale oggetto esclusivo o principale un’attività di tipo commerciale</a:t>
            </a:r>
            <a:r>
              <a:rPr lang="it-IT" altLang="it-IT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i="1" dirty="0">
                <a:latin typeface="Arial" panose="020B0604020202020204" pitchFamily="34" charset="0"/>
                <a:cs typeface="Arial" panose="020B0604020202020204" pitchFamily="34" charset="0"/>
              </a:rPr>
              <a:t>art.73, comma 1 e 5, DPR. n.917/1986</a:t>
            </a:r>
            <a:r>
              <a:rPr lang="it-IT" altLang="it-IT" i="1" dirty="0" smtClean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344487" indent="-342900" algn="just">
              <a:buClr>
                <a:srgbClr val="001010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assenza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vita associativa dei tesserati, registrati senza discrezione all’ingresso nei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locali.</a:t>
            </a:r>
          </a:p>
          <a:p>
            <a:pPr marL="344487" indent="-342900" algn="just">
              <a:buClr>
                <a:srgbClr val="001010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presenza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insegne di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esercizio,</a:t>
            </a:r>
          </a:p>
          <a:p>
            <a:pPr marL="344487" indent="-342900" algn="just">
              <a:buClr>
                <a:srgbClr val="001010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particolare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dimensione dei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 o delle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occupazioni con </a:t>
            </a:r>
            <a:r>
              <a:rPr lang="it-IT" altLang="it-IT" dirty="0" err="1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dehors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tavolini sedie, ombrelloni, piante,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altLang="it-IT" dirty="0" smtClean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Clr>
                <a:srgbClr val="001010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dipendenti e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collaboratori,</a:t>
            </a:r>
          </a:p>
          <a:p>
            <a:pPr marL="344487" indent="-342900" algn="just">
              <a:buClr>
                <a:srgbClr val="001010"/>
              </a:buClr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rilevante di avventori (interventi per schiamazzi e/o doppie file).</a:t>
            </a: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defRPr/>
            </a:pPr>
            <a:endParaRPr lang="it-IT" altLang="it-IT" dirty="0">
              <a:solidFill>
                <a:srgbClr val="002C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7795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203960" y="281940"/>
            <a:ext cx="7482840" cy="6179820"/>
          </a:xfrm>
          <a:prstGeom prst="rect">
            <a:avLst/>
          </a:prstGeom>
          <a:noFill/>
          <a:ln w="9360" cap="sq">
            <a:noFill/>
            <a:miter lim="800000"/>
            <a:headEnd/>
            <a:tailEnd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 </a:t>
            </a:r>
          </a:p>
          <a:p>
            <a:pPr eaLnBrk="1" hangingPunct="1">
              <a:defRPr/>
            </a:pPr>
            <a:r>
              <a:rPr lang="it-IT" altLang="it-IT" sz="20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informative</a:t>
            </a:r>
          </a:p>
          <a:p>
            <a:pPr marL="342900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Accertamento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di polizia amministrativa da parte della Polizia Locale </a:t>
            </a:r>
            <a:endParaRPr lang="it-IT" altLang="it-I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Affissioni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pubblicitarie, volantinaggio, web o social, che testimoniano le iniziative </a:t>
            </a: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dell’ente</a:t>
            </a:r>
          </a:p>
          <a:p>
            <a:pPr marL="342900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Banca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dati ICI/IMU/IUC, relativamente a immobili in regime di esenzione del tributo locale, perché utilizzati da un ente non commerciale o perché destinati allo svolgimento delle attività indicate all’articolo 7, comma1, lettera i), D.lgs. n.504/1992 </a:t>
            </a:r>
          </a:p>
          <a:p>
            <a:pPr eaLnBrk="1" hangingPunct="1">
              <a:defRPr/>
            </a:pPr>
            <a:endParaRPr lang="it-IT" altLang="it-IT" sz="8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sz="2000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 </a:t>
            </a:r>
          </a:p>
          <a:p>
            <a:pPr marL="344487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SUAP 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e TELEMACO/</a:t>
            </a:r>
            <a:r>
              <a:rPr lang="it-IT" altLang="it-IT" sz="1900" dirty="0" err="1">
                <a:latin typeface="Arial" panose="020B0604020202020204" pitchFamily="34" charset="0"/>
                <a:cs typeface="Arial" panose="020B0604020202020204" pitchFamily="34" charset="0"/>
              </a:rPr>
              <a:t>Infocamere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Valutare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gli elementi che rivelano un evidente fine imprenditoriale , quali le dimensioni dei locali, l’organizzazione ed il numero degli addetti   </a:t>
            </a:r>
            <a:endParaRPr lang="it-IT" altLang="it-I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1900" u="sng" dirty="0">
                <a:latin typeface="Arial" panose="020B0604020202020204" pitchFamily="34" charset="0"/>
                <a:cs typeface="Arial" panose="020B0604020202020204" pitchFamily="34" charset="0"/>
              </a:rPr>
              <a:t>Consultazioni – Informazioni del Contribuente -  Dati anagrafici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, per verificare l’esistenza di una Partita Iva o la conseguente presentazione del modello UNICO previsto per gli Enti non Commerciali</a:t>
            </a:r>
          </a:p>
        </p:txBody>
      </p:sp>
    </p:spTree>
    <p:extLst>
      <p:ext uri="{BB962C8B-B14F-4D97-AF65-F5344CB8AC3E}">
        <p14:creationId xmlns:p14="http://schemas.microsoft.com/office/powerpoint/2010/main" val="2407567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50620" y="975360"/>
            <a:ext cx="7307580" cy="53187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marL="0" indent="1588" algn="just" eaLnBrk="1" hangingPunct="1">
              <a:defRPr/>
            </a:pP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Riguarda segnalazioni qualificate relative ad</a:t>
            </a:r>
            <a:r>
              <a:rPr lang="it-IT" altLang="it-IT" b="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it-IT" altLang="it-IT" b="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endParaRPr lang="it-IT" altLang="it-IT" sz="10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defRPr/>
            </a:pP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DI IMPRESA</a:t>
            </a:r>
          </a:p>
          <a:p>
            <a:pPr marL="344487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b="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Imprenditori</a:t>
            </a:r>
          </a:p>
          <a:p>
            <a:pPr marL="344487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b="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Società commerciali</a:t>
            </a:r>
          </a:p>
          <a:p>
            <a:pPr marL="344487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b="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 commerciali</a:t>
            </a:r>
          </a:p>
          <a:p>
            <a:pPr marL="344487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b="0" dirty="0" smtClean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 </a:t>
            </a:r>
            <a:r>
              <a:rPr lang="it-IT" altLang="it-IT" b="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commerciali relativamente alle attività </a:t>
            </a:r>
            <a:r>
              <a:rPr lang="it-IT" altLang="it-IT" b="0" i="1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prevalenti</a:t>
            </a:r>
            <a:r>
              <a:rPr lang="it-IT" altLang="it-IT" b="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esercitate</a:t>
            </a:r>
          </a:p>
          <a:p>
            <a:pPr algn="ctr" eaLnBrk="1" hangingPunct="1">
              <a:defRPr/>
            </a:pPr>
            <a:endParaRPr lang="it-IT" altLang="it-IT" sz="800" b="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DI LAVORO AUTONOMO </a:t>
            </a:r>
          </a:p>
          <a:p>
            <a:pPr marL="342900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b="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Professione abituale, anche non esclusiva di arti e professioni, diverse dall’attività d’impresa</a:t>
            </a:r>
          </a:p>
          <a:p>
            <a:pPr marL="342900" indent="-342900" algn="just" eaLnBrk="1" hangingPunct="1">
              <a:buClr>
                <a:srgbClr val="02010F"/>
              </a:buClr>
              <a:buFont typeface="Courier New" panose="02070309020205020404" pitchFamily="49" charset="0"/>
              <a:buChar char="o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b="0" dirty="0">
                <a:solidFill>
                  <a:srgbClr val="02010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Associazioni di professionisti (studio legale o studio medico associato)</a:t>
            </a:r>
          </a:p>
          <a:p>
            <a:pPr algn="just" eaLnBrk="1" hangingPunct="1">
              <a:buClr>
                <a:srgbClr val="02010F"/>
              </a:buClr>
              <a:buFont typeface="Wingdings" pitchFamily="2" charset="2"/>
              <a:buNone/>
              <a:defRPr/>
            </a:pPr>
            <a:endParaRPr lang="it-IT" altLang="it-IT" b="0" dirty="0">
              <a:solidFill>
                <a:srgbClr val="02010F"/>
              </a:solidFill>
            </a:endParaRPr>
          </a:p>
          <a:p>
            <a:pPr algn="just" eaLnBrk="1" hangingPunct="1">
              <a:defRPr/>
            </a:pPr>
            <a:endParaRPr lang="it-IT" altLang="it-IT" sz="2800" b="0" dirty="0">
              <a:solidFill>
                <a:srgbClr val="0000FF"/>
              </a:solidFill>
            </a:endParaRPr>
          </a:p>
          <a:p>
            <a:pPr algn="just" eaLnBrk="1" hangingPunct="1">
              <a:defRPr/>
            </a:pPr>
            <a:endParaRPr lang="it-IT" altLang="it-IT" sz="2800" b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9853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Presentazione_STRUTTURA-0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" y="0"/>
            <a:ext cx="9142208" cy="685800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952500" y="1954350"/>
            <a:ext cx="6271260" cy="2268585"/>
          </a:xfrm>
        </p:spPr>
        <p:txBody>
          <a:bodyPr>
            <a:normAutofit fontScale="90000"/>
          </a:bodyPr>
          <a:lstStyle/>
          <a:p>
            <a:r>
              <a:rPr lang="it-IT" sz="3600" dirty="0" smtClean="0"/>
              <a:t>Ambito di Intervento</a:t>
            </a:r>
            <a:br>
              <a:rPr lang="it-IT" sz="3600" dirty="0" smtClean="0"/>
            </a:br>
            <a:r>
              <a:rPr lang="it-IT" sz="3600" dirty="0" smtClean="0"/>
              <a:t/>
            </a:r>
            <a:br>
              <a:rPr lang="it-IT" sz="3600" dirty="0" smtClean="0"/>
            </a:br>
            <a:r>
              <a:rPr lang="it-IT" sz="3600" dirty="0" smtClean="0"/>
              <a:t>URBANISTICA </a:t>
            </a:r>
            <a:br>
              <a:rPr lang="it-IT" sz="3600" dirty="0" smtClean="0"/>
            </a:br>
            <a:r>
              <a:rPr lang="it-IT" sz="3600" dirty="0" smtClean="0"/>
              <a:t>E TERRITORIO</a:t>
            </a:r>
            <a:r>
              <a:rPr lang="it-IT" dirty="0"/>
              <a:t/>
            </a:r>
            <a:br>
              <a:rPr lang="it-IT" dirty="0"/>
            </a:br>
            <a:endParaRPr lang="it-IT" sz="2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356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287780" y="464820"/>
            <a:ext cx="7467600" cy="52654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609600" indent="-608013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URBANISTICA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 TERRITORIO</a:t>
            </a:r>
          </a:p>
          <a:p>
            <a:pPr algn="just" eaLnBrk="1" hangingPunct="1">
              <a:defRPr/>
            </a:pP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9263" indent="-449263" algn="just" eaLnBrk="1" hangingPunct="1">
              <a:buFont typeface="Arial Black" pitchFamily="34" charset="0"/>
              <a:buAutoNum type="arabicPeriod"/>
              <a:tabLst>
                <a:tab pos="449263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hanno realizzato opere di lottizzazione, anche abusiva, strumentali alla cessione di terreni e in assenza di correlati redditi dichiarati; 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08013" indent="-606425" algn="just" eaLnBrk="1" hangingPunct="1">
              <a:buFont typeface="Arial Black" pitchFamily="34" charset="0"/>
              <a:buAutoNum type="arabicPeriod"/>
              <a:defRPr/>
            </a:pPr>
            <a:endParaRPr lang="it-IT" altLang="it-IT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9263" indent="-447675" algn="just" eaLnBrk="1" hangingPunct="1">
              <a:buFont typeface="Arial Black" pitchFamily="34" charset="0"/>
              <a:buAutoNum type="arabicPeriod"/>
              <a:tabLst>
                <a:tab pos="449263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  <a:defRPr/>
            </a:pP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hanno partecipato, anche in qualità di professionisti 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AdE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o imprenditori 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it-IT" altLang="it-IT" dirty="0">
                <a:latin typeface="Arial" panose="020B0604020202020204" pitchFamily="34" charset="0"/>
                <a:cs typeface="Arial" panose="020B0604020202020204" pitchFamily="34" charset="0"/>
              </a:rPr>
              <a:t>a operazioni di abusivismo edilizio con riferimento a fabbricati e insediamenti non autorizzati di tipo residenziale o industriale.</a:t>
            </a:r>
          </a:p>
          <a:p>
            <a:pPr algn="just" eaLnBrk="1" hangingPunct="1">
              <a:defRPr/>
            </a:pPr>
            <a:endParaRPr lang="it-IT" alt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7500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310640" y="480060"/>
            <a:ext cx="7429500" cy="5410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marL="0" indent="1588" algn="just" eaLnBrk="1" hangingPunct="1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Professionisti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(ADE) o imprenditori (GDF) che partecipano ad operazioni di abusivismo </a:t>
            </a: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edilizio</a:t>
            </a:r>
          </a:p>
          <a:p>
            <a:pPr marL="0" indent="1588" algn="just" eaLnBrk="1" hangingPunct="1">
              <a:defRPr/>
            </a:pPr>
            <a:endParaRPr lang="it-IT" altLang="it-IT" sz="26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Veniva effettuato,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 reclamo dei vicini,  una verifica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il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settore Edilizia privata, accertando un abuso edilizio, consistente nella ristrutturazione di un ex fabbricato rurale (A6), con annessa costruzione di piscina scoperta. 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Esercitando le incombenze di cui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all’attività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vigilanza edilizia ex art.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27, </a:t>
            </a:r>
            <a:r>
              <a:rPr lang="it-IT" altLang="it-IT" sz="2000" dirty="0" err="1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Dpr</a:t>
            </a:r>
            <a:r>
              <a:rPr lang="it-IT" altLang="it-IT" sz="2000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n.380/2001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veniva colto intento a prestare la propria opera soggetto che risultava avere cessato la partita iva per attività non specializzata in lavori edili (muratori).</a:t>
            </a:r>
          </a:p>
          <a:p>
            <a:pPr marL="0" indent="1588" algn="just" eaLnBrk="1" hangingPunct="1">
              <a:tabLst>
                <a:tab pos="889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Oltre ad accertare la prestazione in assenza di partita iva si segnalava il soggetto per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l’assenza di dichiarazioni fiscali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 dal 2011.</a:t>
            </a:r>
          </a:p>
          <a:p>
            <a:pPr algn="just" eaLnBrk="1" hangingPunct="1">
              <a:defRPr/>
            </a:pPr>
            <a:endParaRPr lang="it-IT" altLang="it-IT" sz="2100" b="0" dirty="0">
              <a:solidFill>
                <a:srgbClr val="0010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207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1424940" y="365760"/>
            <a:ext cx="7719060" cy="64922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endParaRPr lang="it-IT" altLang="it-IT" u="sng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informative</a:t>
            </a:r>
          </a:p>
          <a:p>
            <a:pPr marL="342900" indent="-342900">
              <a:buClr>
                <a:srgbClr val="001010"/>
              </a:buClr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vigilanza edilizia della Polizia Locale, ai sensi dell’articolo 27, </a:t>
            </a:r>
            <a:r>
              <a:rPr lang="it-IT" altLang="it-IT" sz="2200" dirty="0" err="1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Dpr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n.380/2001 -“ T.U.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Edilizia”</a:t>
            </a:r>
          </a:p>
          <a:p>
            <a:pPr marL="342900" indent="-342900">
              <a:buClr>
                <a:srgbClr val="001010"/>
              </a:buClr>
              <a:buFontTx/>
              <a:buChar char="-"/>
              <a:tabLst>
                <a:tab pos="26352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Sommarie </a:t>
            </a: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informazioni testimoniali, raccolte nell’ambito dell’attività investigativa finalizzata all’accertamento dell’abuso edilizio. </a:t>
            </a:r>
          </a:p>
          <a:p>
            <a:pPr eaLnBrk="1" hangingPunct="1">
              <a:buClr>
                <a:srgbClr val="001010"/>
              </a:buClr>
              <a:buFont typeface="Arial Black" pitchFamily="34" charset="0"/>
              <a:buNone/>
              <a:defRPr/>
            </a:pPr>
            <a:endParaRPr lang="it-IT" altLang="it-IT" sz="800" u="sng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</a:t>
            </a:r>
          </a:p>
          <a:p>
            <a:pPr marL="344487" indent="-342900">
              <a:buClr>
                <a:srgbClr val="001010"/>
              </a:buClr>
              <a:buFontTx/>
              <a:buChar char="-"/>
              <a:defRPr/>
            </a:pPr>
            <a:r>
              <a:rPr lang="it-IT" altLang="it-IT" sz="2200" u="sng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2200" u="sng" dirty="0" err="1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2200" u="sng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  <a:p>
            <a:pPr marL="344487" indent="-342900">
              <a:buClr>
                <a:srgbClr val="001010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sz="2200" u="sng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Informazioni Soggetto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possesso Partita Iva </a:t>
            </a:r>
          </a:p>
          <a:p>
            <a:pPr marL="344487" indent="-342900" algn="just">
              <a:buClr>
                <a:srgbClr val="001010"/>
              </a:buClr>
              <a:buFont typeface="Courier New" panose="02070309020205020404" pitchFamily="49" charset="0"/>
              <a:buChar char="o"/>
              <a:defRPr/>
            </a:pPr>
            <a:r>
              <a:rPr lang="it-IT" altLang="it-IT" sz="2200" u="sng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Dichiarazioni fiscali </a:t>
            </a:r>
            <a:r>
              <a:rPr lang="it-IT" altLang="it-IT" sz="22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accertare la presenza di redditi nel Quadro RE, RF o RG modello UNICO o Quadro D, modello 730, non coerenti con la capacità di spesa manifestata dai committenti e dal proprietario dell’immobile</a:t>
            </a:r>
          </a:p>
          <a:p>
            <a:pPr eaLnBrk="1" hangingPunct="1">
              <a:defRPr/>
            </a:pPr>
            <a:endParaRPr lang="it-IT" altLang="it-IT" b="0" u="sng" dirty="0">
              <a:solidFill>
                <a:srgbClr val="001010"/>
              </a:solidFill>
            </a:endParaRPr>
          </a:p>
          <a:p>
            <a:pPr eaLnBrk="1" hangingPunct="1">
              <a:defRPr/>
            </a:pPr>
            <a:endParaRPr lang="it-IT" altLang="it-IT" sz="2200" b="0" dirty="0">
              <a:solidFill>
                <a:srgbClr val="001010"/>
              </a:solidFill>
            </a:endParaRPr>
          </a:p>
          <a:p>
            <a:pPr eaLnBrk="1" hangingPunct="1">
              <a:defRPr/>
            </a:pPr>
            <a:r>
              <a:rPr lang="it-IT" altLang="it-IT" b="0" dirty="0">
                <a:solidFill>
                  <a:srgbClr val="001010"/>
                </a:solidFill>
              </a:rPr>
              <a:t>     </a:t>
            </a:r>
          </a:p>
          <a:p>
            <a:pPr algn="just" eaLnBrk="1" hangingPunct="1">
              <a:defRPr/>
            </a:pPr>
            <a:endParaRPr lang="it-IT" altLang="it-IT" b="0" dirty="0">
              <a:solidFill>
                <a:srgbClr val="00101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839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Presentazione_STRUTTURA_2016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481006" y="2182952"/>
            <a:ext cx="5544784" cy="2026192"/>
          </a:xfrm>
          <a:noFill/>
        </p:spPr>
        <p:txBody>
          <a:bodyPr/>
          <a:lstStyle/>
          <a:p>
            <a:pPr algn="ctr"/>
            <a:r>
              <a:rPr lang="it-IT" dirty="0" smtClean="0"/>
              <a:t>Grazie per l’attenzione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1600" b="1" dirty="0" smtClean="0">
                <a:latin typeface="Arial"/>
                <a:cs typeface="Arial"/>
              </a:rPr>
              <a:t>Commissario di P.M.</a:t>
            </a:r>
            <a:r>
              <a:rPr lang="it-IT" dirty="0" smtClean="0"/>
              <a:t> </a:t>
            </a:r>
            <a:r>
              <a:rPr lang="it-IT" sz="1600" b="1" dirty="0" smtClean="0">
                <a:latin typeface="Arial"/>
                <a:cs typeface="Arial"/>
              </a:rPr>
              <a:t>Giustino Goduti</a:t>
            </a:r>
            <a:r>
              <a:rPr lang="it-IT" sz="1600" dirty="0" smtClean="0">
                <a:latin typeface="Arial"/>
                <a:cs typeface="Arial"/>
              </a:rPr>
              <a:t/>
            </a:r>
            <a:br>
              <a:rPr lang="it-IT" sz="1600" dirty="0" smtClean="0">
                <a:latin typeface="Arial"/>
                <a:cs typeface="Arial"/>
              </a:rPr>
            </a:br>
            <a:r>
              <a:rPr lang="it-IT" sz="1600" b="1" dirty="0" smtClean="0">
                <a:latin typeface="Arial"/>
                <a:cs typeface="Arial"/>
              </a:rPr>
              <a:t>e-mail</a:t>
            </a:r>
            <a:r>
              <a:rPr lang="it-IT" sz="1600" dirty="0" smtClean="0">
                <a:latin typeface="Arial"/>
                <a:cs typeface="Arial"/>
              </a:rPr>
              <a:t> </a:t>
            </a:r>
            <a:r>
              <a:rPr lang="it-IT" sz="1600" i="1" dirty="0" smtClean="0">
                <a:latin typeface="Arial"/>
                <a:cs typeface="Arial"/>
              </a:rPr>
              <a:t>giustino_goduti@libero.it</a:t>
            </a:r>
            <a:br>
              <a:rPr lang="it-IT" sz="1600" i="1" dirty="0" smtClean="0">
                <a:latin typeface="Arial"/>
                <a:cs typeface="Arial"/>
              </a:rPr>
            </a:br>
            <a:r>
              <a:rPr lang="it-IT" sz="1600" b="1" dirty="0">
                <a:latin typeface="Arial"/>
                <a:cs typeface="Arial"/>
              </a:rPr>
              <a:t>A</a:t>
            </a:r>
            <a:r>
              <a:rPr lang="it-IT" sz="1600" b="1" dirty="0" smtClean="0">
                <a:latin typeface="Arial"/>
                <a:cs typeface="Arial"/>
              </a:rPr>
              <a:t>ccount social </a:t>
            </a:r>
            <a:r>
              <a:rPr lang="it-IT" sz="1600" i="1" dirty="0" smtClean="0">
                <a:latin typeface="Arial"/>
                <a:cs typeface="Arial"/>
              </a:rPr>
              <a:t>www.LinkedIn.com </a:t>
            </a:r>
            <a:endParaRPr lang="it-IT" sz="1600" i="1" dirty="0">
              <a:latin typeface="Arial"/>
              <a:cs typeface="Arial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28450" y="4721985"/>
            <a:ext cx="64722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it-IT" sz="1400" dirty="0">
                <a:solidFill>
                  <a:prstClr val="white"/>
                </a:solidFill>
                <a:latin typeface="Arial Black"/>
                <a:cs typeface="Arial Black"/>
              </a:rPr>
              <a:t>I</a:t>
            </a:r>
            <a:r>
              <a:rPr lang="it-IT" sz="1400" dirty="0" smtClean="0">
                <a:solidFill>
                  <a:prstClr val="white"/>
                </a:solidFill>
                <a:latin typeface="Arial Black"/>
                <a:cs typeface="Arial Black"/>
              </a:rPr>
              <a:t> </a:t>
            </a:r>
            <a:r>
              <a:rPr lang="it-IT" sz="1400" dirty="0">
                <a:solidFill>
                  <a:prstClr val="white"/>
                </a:solidFill>
                <a:latin typeface="Arial Black"/>
                <a:cs typeface="Arial Black"/>
              </a:rPr>
              <a:t>materiali </a:t>
            </a:r>
            <a:r>
              <a:rPr lang="it-IT" sz="1400" dirty="0" smtClean="0">
                <a:solidFill>
                  <a:prstClr val="white"/>
                </a:solidFill>
                <a:latin typeface="Arial Black"/>
                <a:cs typeface="Arial Black"/>
              </a:rPr>
              <a:t> saranno disponibili su</a:t>
            </a:r>
            <a:r>
              <a:rPr lang="it-IT" sz="1400" dirty="0">
                <a:solidFill>
                  <a:prstClr val="white"/>
                </a:solidFill>
                <a:latin typeface="Arial Black"/>
                <a:cs typeface="Arial Black"/>
              </a:rPr>
              <a:t>:</a:t>
            </a:r>
            <a:r>
              <a:rPr lang="it-IT" dirty="0">
                <a:solidFill>
                  <a:prstClr val="white"/>
                </a:solidFill>
                <a:latin typeface="Arial Black"/>
                <a:cs typeface="Arial Black"/>
              </a:rPr>
              <a:t>  </a:t>
            </a:r>
            <a:endParaRPr lang="it-IT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it-IT" b="1" dirty="0" err="1" smtClean="0">
                <a:solidFill>
                  <a:prstClr val="white"/>
                </a:solidFill>
              </a:rPr>
              <a:t>www.fondazioneifel.it</a:t>
            </a:r>
            <a:r>
              <a:rPr lang="it-IT" b="1" dirty="0" smtClean="0">
                <a:solidFill>
                  <a:prstClr val="white"/>
                </a:solidFill>
              </a:rPr>
              <a:t>/formazione</a:t>
            </a:r>
            <a:endParaRPr lang="it-IT" b="1" dirty="0">
              <a:solidFill>
                <a:prstClr val="white"/>
              </a:solidFill>
            </a:endParaRPr>
          </a:p>
        </p:txBody>
      </p:sp>
      <p:pic>
        <p:nvPicPr>
          <p:cNvPr id="12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071" y="5667929"/>
            <a:ext cx="676462" cy="6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10" y="5806136"/>
            <a:ext cx="430866" cy="43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476" y="5847552"/>
            <a:ext cx="563282" cy="39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5"/>
          <p:cNvSpPr>
            <a:spLocks noChangeArrowheads="1"/>
          </p:cNvSpPr>
          <p:nvPr/>
        </p:nvSpPr>
        <p:spPr bwMode="auto">
          <a:xfrm>
            <a:off x="2294566" y="6379320"/>
            <a:ext cx="153325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smtClean="0">
                <a:solidFill>
                  <a:prstClr val="white"/>
                </a:solidFill>
              </a:rPr>
              <a:t>@</a:t>
            </a:r>
            <a:r>
              <a:rPr lang="it-IT" sz="1100" b="1" dirty="0" err="1" smtClean="0">
                <a:solidFill>
                  <a:prstClr val="white"/>
                </a:solidFill>
              </a:rPr>
              <a:t>Formazioneifel</a:t>
            </a:r>
            <a:endParaRPr lang="it-IT" sz="1100" b="1" dirty="0">
              <a:solidFill>
                <a:prstClr val="white"/>
              </a:solidFill>
            </a:endParaRPr>
          </a:p>
        </p:txBody>
      </p:sp>
      <p:sp>
        <p:nvSpPr>
          <p:cNvPr id="17" name="Rettangolo 15"/>
          <p:cNvSpPr>
            <a:spLocks noChangeArrowheads="1"/>
          </p:cNvSpPr>
          <p:nvPr/>
        </p:nvSpPr>
        <p:spPr bwMode="auto">
          <a:xfrm>
            <a:off x="3660075" y="6379320"/>
            <a:ext cx="12560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err="1" smtClean="0">
                <a:solidFill>
                  <a:prstClr val="white"/>
                </a:solidFill>
              </a:rPr>
              <a:t>Facebook</a:t>
            </a:r>
            <a:endParaRPr lang="it-IT" sz="1100" b="1" dirty="0">
              <a:solidFill>
                <a:prstClr val="white"/>
              </a:solidFill>
            </a:endParaRPr>
          </a:p>
        </p:txBody>
      </p:sp>
      <p:sp>
        <p:nvSpPr>
          <p:cNvPr id="18" name="Rettangolo 15"/>
          <p:cNvSpPr>
            <a:spLocks noChangeArrowheads="1"/>
          </p:cNvSpPr>
          <p:nvPr/>
        </p:nvSpPr>
        <p:spPr bwMode="auto">
          <a:xfrm>
            <a:off x="4892770" y="6379320"/>
            <a:ext cx="12560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err="1">
                <a:solidFill>
                  <a:prstClr val="white"/>
                </a:solidFill>
              </a:rPr>
              <a:t>Y</a:t>
            </a:r>
            <a:r>
              <a:rPr lang="it-IT" sz="1100" b="1" dirty="0" err="1" smtClean="0">
                <a:solidFill>
                  <a:prstClr val="white"/>
                </a:solidFill>
              </a:rPr>
              <a:t>outube</a:t>
            </a:r>
            <a:endParaRPr lang="it-IT" sz="1100" b="1" dirty="0">
              <a:solidFill>
                <a:prstClr val="white"/>
              </a:solidFill>
            </a:endParaRPr>
          </a:p>
        </p:txBody>
      </p:sp>
      <p:pic>
        <p:nvPicPr>
          <p:cNvPr id="19" name="Immagine 2"/>
          <p:cNvPicPr>
            <a:picLocks noChangeAspect="1" noChangeArrowheads="1"/>
          </p:cNvPicPr>
          <p:nvPr/>
        </p:nvPicPr>
        <p:blipFill>
          <a:blip r:embed="rId7" cstate="print"/>
          <a:srcRect l="9698" t="2994" r="10155" b="5202"/>
          <a:stretch>
            <a:fillRect/>
          </a:stretch>
        </p:blipFill>
        <p:spPr bwMode="auto">
          <a:xfrm>
            <a:off x="7904163" y="4130675"/>
            <a:ext cx="10668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22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272540" y="327660"/>
            <a:ext cx="7871460" cy="572261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just" eaLnBrk="1" hangingPunct="1">
              <a:defRPr/>
            </a:pPr>
            <a:endParaRPr lang="it-IT" altLang="it-IT" sz="1800" b="0" dirty="0">
              <a:solidFill>
                <a:srgbClr val="0033CC"/>
              </a:solidFill>
            </a:endParaRPr>
          </a:p>
          <a:p>
            <a:pPr algn="just" eaLnBrk="1" hangingPunct="1">
              <a:defRPr/>
            </a:pPr>
            <a:endParaRPr lang="it-IT" altLang="it-IT" sz="1400" b="0" dirty="0">
              <a:solidFill>
                <a:srgbClr val="FF0000"/>
              </a:solidFill>
              <a:latin typeface="Arial Black" pitchFamily="34" charset="0"/>
            </a:endParaRPr>
          </a:p>
          <a:p>
            <a:pPr algn="just"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d’impresa, priva di partita IVA </a:t>
            </a: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6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GdF</a:t>
            </a: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r>
              <a:rPr lang="it-IT" altLang="it-IT" sz="28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sz="26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Controllo sulla segnaletica presente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relativamente ad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richiesta di temporanea occupazione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l’esecuzione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un trasloco richiesta da un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privato cittadino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Effettuando un sopralluogo si rileva la presenza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una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ditta che effettua le attività di trasloco in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organizzata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(carrelli elevatori e lavoratori in nero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senza 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 risulti presente in SIATEL  </a:t>
            </a:r>
            <a:r>
              <a:rPr lang="it-IT" altLang="it-IT" dirty="0" err="1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relativamente </a:t>
            </a:r>
            <a:r>
              <a:rPr lang="it-IT" altLang="it-IT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possesso di partita </a:t>
            </a:r>
            <a:r>
              <a:rPr lang="it-IT" altLang="it-IT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IVA.</a:t>
            </a:r>
            <a:endParaRPr lang="it-IT" altLang="it-IT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1010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1010"/>
              </a:solidFill>
              <a:latin typeface="Calibri" pitchFamily="34" charset="0"/>
            </a:endParaRP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818" y="4914900"/>
            <a:ext cx="29003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480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0"/>
            <a:ext cx="9144000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914400" indent="-912813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it-IT" altLang="it-IT" sz="1400" b="0" dirty="0">
              <a:solidFill>
                <a:srgbClr val="FF0000"/>
              </a:solidFill>
              <a:latin typeface="Elephant" pitchFamily="18" charset="0"/>
              <a:ea typeface="Microsoft YaHei" pitchFamily="34" charset="-122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it-IT" altLang="it-IT" sz="1400" b="0" dirty="0">
              <a:solidFill>
                <a:srgbClr val="FF0000"/>
              </a:solidFill>
              <a:latin typeface="Elephant" pitchFamily="18" charset="0"/>
              <a:ea typeface="Microsoft YaHei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0" dirty="0" smtClean="0">
                <a:solidFill>
                  <a:srgbClr val="0000FF"/>
                </a:solidFill>
                <a:latin typeface="Arial Black" pitchFamily="34" charset="0"/>
                <a:ea typeface="Microsoft YaHei" pitchFamily="34" charset="-122"/>
              </a:rPr>
              <a:t>PARTITA </a:t>
            </a:r>
            <a:r>
              <a:rPr lang="it-IT" altLang="it-IT" sz="2800" b="0" dirty="0">
                <a:solidFill>
                  <a:srgbClr val="0000FF"/>
                </a:solidFill>
                <a:latin typeface="Arial Black" pitchFamily="34" charset="0"/>
                <a:ea typeface="Microsoft YaHei" pitchFamily="34" charset="-122"/>
              </a:rPr>
              <a:t>IVA 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1219200"/>
            <a:ext cx="7757159" cy="480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893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219200" y="487680"/>
            <a:ext cx="7467600" cy="57226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METODOLOGIA </a:t>
            </a:r>
            <a:r>
              <a:rPr lang="it-IT" altLang="it-IT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 CONTROLLO</a:t>
            </a:r>
            <a:r>
              <a:rPr lang="it-IT" altLang="it-IT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defRPr/>
            </a:pPr>
            <a:endParaRPr lang="it-IT" altLang="it-IT" sz="800" u="sng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Fonti informative</a:t>
            </a:r>
          </a:p>
          <a:p>
            <a:pPr marL="358775" indent="-358775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Dati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estratti  dalle banche informatiche comunali, relativamente ai soggetti passivi iscritti per i singoli tributi locali (iniziative pubblicitarie, occupazione suolo pubblico, rifiuti, etc..) </a:t>
            </a:r>
            <a:endParaRPr lang="it-IT" altLang="it-I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Messaggi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pubblicitari risultanti da affissioni di manifesti, volantinaggio, verifiche web e social </a:t>
            </a:r>
            <a:endParaRPr lang="it-IT" altLang="it-IT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358775" algn="just">
              <a:buFontTx/>
              <a:buChar char="-"/>
              <a:tabLst>
                <a:tab pos="358775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Accertamento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di attività abusivamente esercitate sul territorio, da parte della Polizia Locale</a:t>
            </a:r>
            <a:r>
              <a:rPr lang="it-IT" alt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altLang="it-IT" sz="10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it-IT" altLang="it-IT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Verifiche</a:t>
            </a:r>
          </a:p>
          <a:p>
            <a:pPr marL="344487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SUAP 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e  </a:t>
            </a: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TELEMACO/</a:t>
            </a:r>
            <a:r>
              <a:rPr lang="it-IT" altLang="it-IT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Infocamere</a:t>
            </a:r>
            <a:endParaRPr lang="it-IT" altLang="it-IT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4487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Banca 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dati della Polizia Locale, relativamente a verbalizzazioni per commercio abusivo e/o l’occupazione abusiva di spazi ed aree </a:t>
            </a:r>
            <a:r>
              <a:rPr lang="it-IT" altLang="it-IT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pubbliche</a:t>
            </a:r>
          </a:p>
          <a:p>
            <a:pPr marL="344487" indent="-342900" algn="just">
              <a:buFontTx/>
              <a:buChar char="-"/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19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SIATEL </a:t>
            </a:r>
            <a:r>
              <a:rPr lang="it-IT" altLang="it-IT" sz="1900" u="sng" dirty="0" err="1">
                <a:latin typeface="Arial" panose="020B0604020202020204" pitchFamily="34" charset="0"/>
                <a:cs typeface="Arial" panose="020B0604020202020204" pitchFamily="34" charset="0"/>
              </a:rPr>
              <a:t>Puntofisco</a:t>
            </a:r>
            <a:r>
              <a:rPr lang="it-IT" altLang="it-IT" sz="1900" u="sng" dirty="0">
                <a:latin typeface="Arial" panose="020B0604020202020204" pitchFamily="34" charset="0"/>
                <a:cs typeface="Arial" panose="020B0604020202020204" pitchFamily="34" charset="0"/>
              </a:rPr>
              <a:t> - Consultazioni – Informazioni del Contribuente -  Dati anagrafici -</a:t>
            </a:r>
            <a:r>
              <a:rPr lang="it-IT" altLang="it-IT" sz="1900" dirty="0">
                <a:latin typeface="Arial" panose="020B0604020202020204" pitchFamily="34" charset="0"/>
                <a:cs typeface="Arial" panose="020B0604020202020204" pitchFamily="34" charset="0"/>
              </a:rPr>
              <a:t> per verificare il possesso di una Partita Iva attiva  </a:t>
            </a:r>
          </a:p>
          <a:p>
            <a:pPr algn="just" eaLnBrk="1" hangingPunct="1">
              <a:defRPr/>
            </a:pPr>
            <a:endParaRPr lang="it-IT" altLang="it-IT" sz="20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sz="20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047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 eaLnBrk="1" hangingPunct="1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287780" y="701040"/>
            <a:ext cx="7475220" cy="5486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914400" indent="-912813"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r" eaLnBrk="1" hangingPunct="1">
              <a:defRPr/>
            </a:pPr>
            <a:endParaRPr lang="it-IT" altLang="it-IT" sz="1400" b="0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Attività 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diversa da quella rilevata in </a:t>
            </a:r>
            <a:r>
              <a:rPr lang="it-IT" altLang="it-IT" sz="26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loco(ADE</a:t>
            </a:r>
            <a:r>
              <a:rPr lang="it-IT" altLang="it-IT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r>
              <a:rPr lang="it-IT" altLang="it-IT" sz="28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eaLnBrk="1" hangingPunct="1">
              <a:defRPr/>
            </a:pPr>
            <a:endParaRPr lang="it-IT" altLang="it-IT" sz="10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L’Ufficio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TARSU,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richiedeva di accertare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presenza di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alcuni locali adiacenti ad attività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agricola registrata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“</a:t>
            </a:r>
            <a:r>
              <a:rPr lang="it-IT" altLang="it-IT" sz="2000" i="1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coltivazione </a:t>
            </a:r>
            <a:r>
              <a:rPr lang="it-IT" altLang="it-IT" sz="2000" i="1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cereali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ATECO - 01.11.10),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dichiarati vuoti.</a:t>
            </a:r>
            <a:endParaRPr lang="it-IT" altLang="it-IT" sz="20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1588" algn="just" eaLnBrk="1" hangingPunct="1">
              <a:tabLst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/>
            </a:pP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Oltre ad accertare l’evasione del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tributo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locale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essendo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occupati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ulteriori verifiche,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emergeva attraverso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targa posta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all’ingresso, la pubblicità sul web e la presenza in loco di caper e roulotte, che il terreno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veniva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utilizzato per svolgere l’attività 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parcheggio e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deposito, in assenza di presentazione della SCIA</a:t>
            </a:r>
            <a:r>
              <a:rPr lang="it-IT" altLang="it-IT" sz="20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peraltro </a:t>
            </a:r>
            <a:r>
              <a:rPr lang="it-IT" altLang="it-IT" sz="2000" dirty="0" smtClean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alcuni manufatti risultanti ancora classificati A6 (fabbricati rurali) uno di questi era utilizzato ad ufficio. </a:t>
            </a:r>
            <a:endParaRPr lang="it-IT" altLang="it-IT" sz="20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it-IT" altLang="it-IT" sz="2200" dirty="0">
                <a:solidFill>
                  <a:srgbClr val="00101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algn="just" eaLnBrk="1" hangingPunct="1">
              <a:defRPr/>
            </a:pPr>
            <a:endParaRPr lang="it-IT" altLang="it-IT" sz="2200" dirty="0">
              <a:solidFill>
                <a:srgbClr val="00101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dirty="0">
              <a:solidFill>
                <a:srgbClr val="002C2B"/>
              </a:solidFill>
              <a:latin typeface="Calibri" pitchFamily="34" charset="0"/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02C2B"/>
              </a:solidFill>
            </a:endParaRPr>
          </a:p>
          <a:p>
            <a:pPr algn="just" eaLnBrk="1" hangingPunct="1">
              <a:defRPr/>
            </a:pPr>
            <a:endParaRPr lang="it-IT" altLang="it-IT" b="0" dirty="0">
              <a:solidFill>
                <a:srgbClr val="002C2B"/>
              </a:solidFill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865" y="4967678"/>
            <a:ext cx="1946295" cy="1111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13250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57200" y="182563"/>
            <a:ext cx="8229600" cy="460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0000"/>
                </a:solidFill>
                <a:latin typeface="Elephant" pitchFamily="18" charset="0"/>
                <a:ea typeface="Microsoft YaHei" charset="-122"/>
              </a:defRPr>
            </a:lvl9pPr>
          </a:lstStyle>
          <a:p>
            <a:pPr algn="ctr">
              <a:defRPr/>
            </a:pPr>
            <a: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it-IT" altLang="it-IT" sz="1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it-IT" altLang="it-IT" sz="140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0"/>
            <a:ext cx="91440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914400" indent="-912813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9728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it-IT" altLang="it-IT" sz="1400" b="0" dirty="0">
              <a:solidFill>
                <a:srgbClr val="FF0000"/>
              </a:solidFill>
              <a:latin typeface="Elephant" pitchFamily="18" charset="0"/>
              <a:ea typeface="Microsoft YaHei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00FF"/>
                </a:solidFill>
                <a:latin typeface="Arial" panose="020B0604020202020204" pitchFamily="34" charset="0"/>
                <a:ea typeface="Microsoft YaHei" pitchFamily="34" charset="-122"/>
                <a:cs typeface="Arial" panose="020B0604020202020204" pitchFamily="34" charset="0"/>
              </a:rPr>
              <a:t>PARTITA IVA DIVERSA</a:t>
            </a:r>
            <a:r>
              <a:rPr lang="it-IT" altLang="it-IT" sz="2800" b="0" dirty="0" smtClean="0">
                <a:solidFill>
                  <a:srgbClr val="0000FF"/>
                </a:solidFill>
                <a:latin typeface="Arial Black" pitchFamily="34" charset="0"/>
                <a:ea typeface="Microsoft YaHei" pitchFamily="34" charset="-122"/>
              </a:rPr>
              <a:t> </a:t>
            </a:r>
            <a:endParaRPr lang="it-IT" altLang="it-IT" sz="2800" b="0" dirty="0">
              <a:solidFill>
                <a:srgbClr val="0000FF"/>
              </a:solidFill>
              <a:latin typeface="Arial Black" pitchFamily="34" charset="0"/>
              <a:ea typeface="Microsoft YaHei" pitchFamily="34" charset="-122"/>
            </a:endParaRP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20" y="922020"/>
            <a:ext cx="7322820" cy="519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2842260" y="2750820"/>
            <a:ext cx="2122170" cy="563880"/>
          </a:xfrm>
          <a:prstGeom prst="rect">
            <a:avLst/>
          </a:prstGeom>
          <a:solidFill>
            <a:srgbClr val="F0AD00"/>
          </a:solidFill>
          <a:ln w="25560" cap="sq">
            <a:solidFill>
              <a:srgbClr val="B07E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2400">
              <a:latin typeface="Elephant" pitchFamily="18" charset="0"/>
            </a:endParaRPr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2910840" y="3992881"/>
            <a:ext cx="609600" cy="211766"/>
          </a:xfrm>
          <a:prstGeom prst="rect">
            <a:avLst/>
          </a:prstGeom>
          <a:solidFill>
            <a:srgbClr val="F0AD00"/>
          </a:solidFill>
          <a:ln w="25560" cap="sq">
            <a:solidFill>
              <a:srgbClr val="B07E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it-IT" altLang="it-IT" sz="2400">
              <a:latin typeface="Elephan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00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2F2F2"/>
      </a:hlink>
      <a:folHlink>
        <a:srgbClr val="C6D9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2187</TotalTime>
  <Words>3243</Words>
  <Application>Microsoft Office PowerPoint</Application>
  <PresentationFormat>Presentazione su schermo (4:3)</PresentationFormat>
  <Paragraphs>562</Paragraphs>
  <Slides>44</Slides>
  <Notes>44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55" baseType="lpstr">
      <vt:lpstr>Arial Unicode MS</vt:lpstr>
      <vt:lpstr>Microsoft YaHei</vt:lpstr>
      <vt:lpstr>Arial</vt:lpstr>
      <vt:lpstr>Arial Black</vt:lpstr>
      <vt:lpstr>Calibri</vt:lpstr>
      <vt:lpstr>Courier New</vt:lpstr>
      <vt:lpstr>DejaVu Sans</vt:lpstr>
      <vt:lpstr>Elephant</vt:lpstr>
      <vt:lpstr>Times New Roman</vt:lpstr>
      <vt:lpstr>Wingdings</vt:lpstr>
      <vt:lpstr>Tema di Office</vt:lpstr>
      <vt:lpstr>Presentazione standard di PowerPoint</vt:lpstr>
      <vt:lpstr>Ambito di Intervento  COMMERCIO  E PROFESSIONI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Ambito di Intervento  URBANISTICA  E TERRITORIO </vt:lpstr>
      <vt:lpstr>Presentazione standard di PowerPoint</vt:lpstr>
      <vt:lpstr>Presentazione standard di PowerPoint</vt:lpstr>
      <vt:lpstr>Presentazione standard di PowerPoint</vt:lpstr>
      <vt:lpstr>Grazie per l’attenzione  Commissario di P.M. Giustino Goduti e-mail giustino_goduti@libero.it Account social www.LinkedIn.com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imac27</dc:creator>
  <cp:lastModifiedBy>Paola Cavagnino</cp:lastModifiedBy>
  <cp:revision>369</cp:revision>
  <cp:lastPrinted>2017-09-12T13:36:32Z</cp:lastPrinted>
  <dcterms:created xsi:type="dcterms:W3CDTF">2012-12-04T17:04:47Z</dcterms:created>
  <dcterms:modified xsi:type="dcterms:W3CDTF">2017-10-18T12:53:20Z</dcterms:modified>
</cp:coreProperties>
</file>