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96" r:id="rId1"/>
  </p:sldMasterIdLst>
  <p:notesMasterIdLst>
    <p:notesMasterId r:id="rId21"/>
  </p:notesMasterIdLst>
  <p:handoutMasterIdLst>
    <p:handoutMasterId r:id="rId22"/>
  </p:handoutMasterIdLst>
  <p:sldIdLst>
    <p:sldId id="256" r:id="rId2"/>
    <p:sldId id="264" r:id="rId3"/>
    <p:sldId id="263" r:id="rId4"/>
    <p:sldId id="258" r:id="rId5"/>
    <p:sldId id="268" r:id="rId6"/>
    <p:sldId id="275" r:id="rId7"/>
    <p:sldId id="323" r:id="rId8"/>
    <p:sldId id="324" r:id="rId9"/>
    <p:sldId id="325" r:id="rId10"/>
    <p:sldId id="327" r:id="rId11"/>
    <p:sldId id="328" r:id="rId12"/>
    <p:sldId id="329" r:id="rId13"/>
    <p:sldId id="330" r:id="rId14"/>
    <p:sldId id="267" r:id="rId15"/>
    <p:sldId id="269" r:id="rId16"/>
    <p:sldId id="333" r:id="rId17"/>
    <p:sldId id="331" r:id="rId18"/>
    <p:sldId id="332" r:id="rId19"/>
    <p:sldId id="266" r:id="rId20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zione predefinita" id="{ED3EC320-E681-3D45-BBA6-EC22EC5C6F54}">
          <p14:sldIdLst>
            <p14:sldId id="256"/>
            <p14:sldId id="264"/>
            <p14:sldId id="263"/>
          </p14:sldIdLst>
        </p14:section>
        <p14:section name="Sezione senza titolo" id="{8A8725C5-37EA-7347-8162-B9A49968E2BD}">
          <p14:sldIdLst>
            <p14:sldId id="258"/>
            <p14:sldId id="268"/>
            <p14:sldId id="275"/>
            <p14:sldId id="323"/>
            <p14:sldId id="324"/>
            <p14:sldId id="325"/>
            <p14:sldId id="327"/>
            <p14:sldId id="328"/>
            <p14:sldId id="329"/>
            <p14:sldId id="330"/>
            <p14:sldId id="267"/>
            <p14:sldId id="269"/>
            <p14:sldId id="333"/>
            <p14:sldId id="331"/>
            <p14:sldId id="332"/>
            <p14:sldId id="26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147">
          <p15:clr>
            <a:srgbClr val="A4A3A4"/>
          </p15:clr>
        </p15:guide>
        <p15:guide id="2" pos="268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B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06" autoAdjust="0"/>
    <p:restoredTop sz="94681" autoAdjust="0"/>
  </p:normalViewPr>
  <p:slideViewPr>
    <p:cSldViewPr snapToGrid="0" snapToObjects="1">
      <p:cViewPr varScale="1">
        <p:scale>
          <a:sx n="110" d="100"/>
          <a:sy n="110" d="100"/>
        </p:scale>
        <p:origin x="1584" y="108"/>
      </p:cViewPr>
      <p:guideLst>
        <p:guide orient="horz" pos="4147"/>
        <p:guide pos="268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99C953-A31E-AC46-BC49-0CE45714EA88}" type="datetimeFigureOut">
              <a:rPr lang="it-IT" smtClean="0"/>
              <a:pPr/>
              <a:t>30/10/2017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4B951F-2C64-054F-8A19-C2664486AC8C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535687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CB0BA1-D116-EE43-941C-2239A6E2810D}" type="datetimeFigureOut">
              <a:rPr lang="it-IT" smtClean="0"/>
              <a:pPr/>
              <a:t>30/10/2017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2D94A9-1535-F348-9793-7B37BE4DA87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206207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pPr marL="215417" indent="-212487">
              <a:tabLst>
                <a:tab pos="722453" algn="l"/>
                <a:tab pos="1446371" algn="l"/>
                <a:tab pos="2170289" algn="l"/>
                <a:tab pos="2894207" algn="l"/>
              </a:tabLst>
            </a:pPr>
            <a:fld id="{F83EF8A1-3F90-4B7D-9962-B30454FE6179}" type="slidenum">
              <a:rPr lang="it-IT" smtClean="0">
                <a:latin typeface="Times New Roman" pitchFamily="18" charset="0"/>
                <a:ea typeface="Microsoft YaHei" pitchFamily="34" charset="-122"/>
              </a:rPr>
              <a:pPr marL="215417" indent="-212487">
                <a:tabLst>
                  <a:tab pos="722453" algn="l"/>
                  <a:tab pos="1446371" algn="l"/>
                  <a:tab pos="2170289" algn="l"/>
                  <a:tab pos="2894207" algn="l"/>
                </a:tabLst>
              </a:pPr>
              <a:t>6</a:t>
            </a:fld>
            <a:endParaRPr lang="it-IT" dirty="0" smtClean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6861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6861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3991" y="4342939"/>
            <a:ext cx="5030018" cy="4114587"/>
          </a:xfrm>
          <a:noFill/>
          <a:ln/>
        </p:spPr>
        <p:txBody>
          <a:bodyPr wrap="none" anchor="ctr"/>
          <a:lstStyle/>
          <a:p>
            <a:endParaRPr lang="it-IT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64961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pPr marL="215417" indent="-212487">
              <a:tabLst>
                <a:tab pos="722453" algn="l"/>
                <a:tab pos="1446371" algn="l"/>
                <a:tab pos="2170289" algn="l"/>
                <a:tab pos="2894207" algn="l"/>
              </a:tabLst>
            </a:pPr>
            <a:fld id="{F83EF8A1-3F90-4B7D-9962-B30454FE6179}" type="slidenum">
              <a:rPr lang="it-IT" smtClean="0">
                <a:latin typeface="Times New Roman" pitchFamily="18" charset="0"/>
                <a:ea typeface="Microsoft YaHei" pitchFamily="34" charset="-122"/>
              </a:rPr>
              <a:pPr marL="215417" indent="-212487">
                <a:tabLst>
                  <a:tab pos="722453" algn="l"/>
                  <a:tab pos="1446371" algn="l"/>
                  <a:tab pos="2170289" algn="l"/>
                  <a:tab pos="2894207" algn="l"/>
                </a:tabLst>
              </a:pPr>
              <a:t>17</a:t>
            </a:fld>
            <a:endParaRPr lang="it-IT" dirty="0" smtClean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6861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6861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3991" y="4342939"/>
            <a:ext cx="5030018" cy="4114587"/>
          </a:xfrm>
          <a:noFill/>
          <a:ln/>
        </p:spPr>
        <p:txBody>
          <a:bodyPr wrap="none" anchor="ctr"/>
          <a:lstStyle/>
          <a:p>
            <a:endParaRPr lang="it-IT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67532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pPr marL="215417" indent="-212487">
              <a:tabLst>
                <a:tab pos="722453" algn="l"/>
                <a:tab pos="1446371" algn="l"/>
                <a:tab pos="2170289" algn="l"/>
                <a:tab pos="2894207" algn="l"/>
              </a:tabLst>
            </a:pPr>
            <a:fld id="{F83EF8A1-3F90-4B7D-9962-B30454FE6179}" type="slidenum">
              <a:rPr lang="it-IT" smtClean="0">
                <a:latin typeface="Times New Roman" pitchFamily="18" charset="0"/>
                <a:ea typeface="Microsoft YaHei" pitchFamily="34" charset="-122"/>
              </a:rPr>
              <a:pPr marL="215417" indent="-212487">
                <a:tabLst>
                  <a:tab pos="722453" algn="l"/>
                  <a:tab pos="1446371" algn="l"/>
                  <a:tab pos="2170289" algn="l"/>
                  <a:tab pos="2894207" algn="l"/>
                </a:tabLst>
              </a:pPr>
              <a:t>18</a:t>
            </a:fld>
            <a:endParaRPr lang="it-IT" dirty="0" smtClean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6861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6861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3991" y="4342939"/>
            <a:ext cx="5030018" cy="4114587"/>
          </a:xfrm>
          <a:noFill/>
          <a:ln/>
        </p:spPr>
        <p:txBody>
          <a:bodyPr wrap="none" anchor="ctr"/>
          <a:lstStyle/>
          <a:p>
            <a:endParaRPr lang="it-IT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01907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pPr marL="215417" indent="-212487">
              <a:tabLst>
                <a:tab pos="722453" algn="l"/>
                <a:tab pos="1446371" algn="l"/>
                <a:tab pos="2170289" algn="l"/>
                <a:tab pos="2894207" algn="l"/>
              </a:tabLst>
            </a:pPr>
            <a:fld id="{F83EF8A1-3F90-4B7D-9962-B30454FE6179}" type="slidenum">
              <a:rPr lang="it-IT" smtClean="0">
                <a:latin typeface="Times New Roman" pitchFamily="18" charset="0"/>
                <a:ea typeface="Microsoft YaHei" pitchFamily="34" charset="-122"/>
              </a:rPr>
              <a:pPr marL="215417" indent="-212487">
                <a:tabLst>
                  <a:tab pos="722453" algn="l"/>
                  <a:tab pos="1446371" algn="l"/>
                  <a:tab pos="2170289" algn="l"/>
                  <a:tab pos="2894207" algn="l"/>
                </a:tabLst>
              </a:pPr>
              <a:t>7</a:t>
            </a:fld>
            <a:endParaRPr lang="it-IT" dirty="0" smtClean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6861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6861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3991" y="4342939"/>
            <a:ext cx="5030018" cy="4114587"/>
          </a:xfrm>
          <a:noFill/>
          <a:ln/>
        </p:spPr>
        <p:txBody>
          <a:bodyPr wrap="none" anchor="ctr"/>
          <a:lstStyle/>
          <a:p>
            <a:endParaRPr lang="it-IT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4872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pPr marL="215417" indent="-212487">
              <a:tabLst>
                <a:tab pos="722453" algn="l"/>
                <a:tab pos="1446371" algn="l"/>
                <a:tab pos="2170289" algn="l"/>
                <a:tab pos="2894207" algn="l"/>
              </a:tabLst>
            </a:pPr>
            <a:fld id="{F83EF8A1-3F90-4B7D-9962-B30454FE6179}" type="slidenum">
              <a:rPr lang="it-IT" smtClean="0">
                <a:latin typeface="Times New Roman" pitchFamily="18" charset="0"/>
                <a:ea typeface="Microsoft YaHei" pitchFamily="34" charset="-122"/>
              </a:rPr>
              <a:pPr marL="215417" indent="-212487">
                <a:tabLst>
                  <a:tab pos="722453" algn="l"/>
                  <a:tab pos="1446371" algn="l"/>
                  <a:tab pos="2170289" algn="l"/>
                  <a:tab pos="2894207" algn="l"/>
                </a:tabLst>
              </a:pPr>
              <a:t>8</a:t>
            </a:fld>
            <a:endParaRPr lang="it-IT" dirty="0" smtClean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6861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6861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3991" y="4342939"/>
            <a:ext cx="5030018" cy="4114587"/>
          </a:xfrm>
          <a:noFill/>
          <a:ln/>
        </p:spPr>
        <p:txBody>
          <a:bodyPr wrap="none" anchor="ctr"/>
          <a:lstStyle/>
          <a:p>
            <a:endParaRPr lang="it-IT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58170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pPr marL="215417" indent="-212487">
              <a:tabLst>
                <a:tab pos="722453" algn="l"/>
                <a:tab pos="1446371" algn="l"/>
                <a:tab pos="2170289" algn="l"/>
                <a:tab pos="2894207" algn="l"/>
              </a:tabLst>
            </a:pPr>
            <a:fld id="{F83EF8A1-3F90-4B7D-9962-B30454FE6179}" type="slidenum">
              <a:rPr lang="it-IT" smtClean="0">
                <a:latin typeface="Times New Roman" pitchFamily="18" charset="0"/>
                <a:ea typeface="Microsoft YaHei" pitchFamily="34" charset="-122"/>
              </a:rPr>
              <a:pPr marL="215417" indent="-212487">
                <a:tabLst>
                  <a:tab pos="722453" algn="l"/>
                  <a:tab pos="1446371" algn="l"/>
                  <a:tab pos="2170289" algn="l"/>
                  <a:tab pos="2894207" algn="l"/>
                </a:tabLst>
              </a:pPr>
              <a:t>9</a:t>
            </a:fld>
            <a:endParaRPr lang="it-IT" dirty="0" smtClean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6861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6861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3991" y="4342939"/>
            <a:ext cx="5030018" cy="4114587"/>
          </a:xfrm>
          <a:noFill/>
          <a:ln/>
        </p:spPr>
        <p:txBody>
          <a:bodyPr wrap="none" anchor="ctr"/>
          <a:lstStyle/>
          <a:p>
            <a:endParaRPr lang="it-IT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40489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pPr marL="215417" indent="-212487">
              <a:tabLst>
                <a:tab pos="722453" algn="l"/>
                <a:tab pos="1446371" algn="l"/>
                <a:tab pos="2170289" algn="l"/>
                <a:tab pos="2894207" algn="l"/>
              </a:tabLst>
            </a:pPr>
            <a:fld id="{F83EF8A1-3F90-4B7D-9962-B30454FE6179}" type="slidenum">
              <a:rPr lang="it-IT" smtClean="0">
                <a:latin typeface="Times New Roman" pitchFamily="18" charset="0"/>
                <a:ea typeface="Microsoft YaHei" pitchFamily="34" charset="-122"/>
              </a:rPr>
              <a:pPr marL="215417" indent="-212487">
                <a:tabLst>
                  <a:tab pos="722453" algn="l"/>
                  <a:tab pos="1446371" algn="l"/>
                  <a:tab pos="2170289" algn="l"/>
                  <a:tab pos="2894207" algn="l"/>
                </a:tabLst>
              </a:pPr>
              <a:t>10</a:t>
            </a:fld>
            <a:endParaRPr lang="it-IT" dirty="0" smtClean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6861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6861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3991" y="4342939"/>
            <a:ext cx="5030018" cy="4114587"/>
          </a:xfrm>
          <a:noFill/>
          <a:ln/>
        </p:spPr>
        <p:txBody>
          <a:bodyPr wrap="none" anchor="ctr"/>
          <a:lstStyle/>
          <a:p>
            <a:endParaRPr lang="it-IT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30376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pPr marL="215417" indent="-212487">
              <a:tabLst>
                <a:tab pos="722453" algn="l"/>
                <a:tab pos="1446371" algn="l"/>
                <a:tab pos="2170289" algn="l"/>
                <a:tab pos="2894207" algn="l"/>
              </a:tabLst>
            </a:pPr>
            <a:fld id="{F83EF8A1-3F90-4B7D-9962-B30454FE6179}" type="slidenum">
              <a:rPr lang="it-IT" smtClean="0">
                <a:latin typeface="Times New Roman" pitchFamily="18" charset="0"/>
                <a:ea typeface="Microsoft YaHei" pitchFamily="34" charset="-122"/>
              </a:rPr>
              <a:pPr marL="215417" indent="-212487">
                <a:tabLst>
                  <a:tab pos="722453" algn="l"/>
                  <a:tab pos="1446371" algn="l"/>
                  <a:tab pos="2170289" algn="l"/>
                  <a:tab pos="2894207" algn="l"/>
                </a:tabLst>
              </a:pPr>
              <a:t>11</a:t>
            </a:fld>
            <a:endParaRPr lang="it-IT" dirty="0" smtClean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6861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6861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3991" y="4342939"/>
            <a:ext cx="5030018" cy="4114587"/>
          </a:xfrm>
          <a:noFill/>
          <a:ln/>
        </p:spPr>
        <p:txBody>
          <a:bodyPr wrap="none" anchor="ctr"/>
          <a:lstStyle/>
          <a:p>
            <a:endParaRPr lang="it-IT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12304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pPr marL="215417" indent="-212487">
              <a:tabLst>
                <a:tab pos="722453" algn="l"/>
                <a:tab pos="1446371" algn="l"/>
                <a:tab pos="2170289" algn="l"/>
                <a:tab pos="2894207" algn="l"/>
              </a:tabLst>
            </a:pPr>
            <a:fld id="{F83EF8A1-3F90-4B7D-9962-B30454FE6179}" type="slidenum">
              <a:rPr lang="it-IT" smtClean="0">
                <a:latin typeface="Times New Roman" pitchFamily="18" charset="0"/>
                <a:ea typeface="Microsoft YaHei" pitchFamily="34" charset="-122"/>
              </a:rPr>
              <a:pPr marL="215417" indent="-212487">
                <a:tabLst>
                  <a:tab pos="722453" algn="l"/>
                  <a:tab pos="1446371" algn="l"/>
                  <a:tab pos="2170289" algn="l"/>
                  <a:tab pos="2894207" algn="l"/>
                </a:tabLst>
              </a:pPr>
              <a:t>12</a:t>
            </a:fld>
            <a:endParaRPr lang="it-IT" dirty="0" smtClean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6861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6861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3991" y="4342939"/>
            <a:ext cx="5030018" cy="4114587"/>
          </a:xfrm>
          <a:noFill/>
          <a:ln/>
        </p:spPr>
        <p:txBody>
          <a:bodyPr wrap="none" anchor="ctr"/>
          <a:lstStyle/>
          <a:p>
            <a:endParaRPr lang="it-IT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56043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pPr marL="215417" indent="-212487">
              <a:tabLst>
                <a:tab pos="722453" algn="l"/>
                <a:tab pos="1446371" algn="l"/>
                <a:tab pos="2170289" algn="l"/>
                <a:tab pos="2894207" algn="l"/>
              </a:tabLst>
            </a:pPr>
            <a:fld id="{F83EF8A1-3F90-4B7D-9962-B30454FE6179}" type="slidenum">
              <a:rPr lang="it-IT" smtClean="0">
                <a:latin typeface="Times New Roman" pitchFamily="18" charset="0"/>
                <a:ea typeface="Microsoft YaHei" pitchFamily="34" charset="-122"/>
              </a:rPr>
              <a:pPr marL="215417" indent="-212487">
                <a:tabLst>
                  <a:tab pos="722453" algn="l"/>
                  <a:tab pos="1446371" algn="l"/>
                  <a:tab pos="2170289" algn="l"/>
                  <a:tab pos="2894207" algn="l"/>
                </a:tabLst>
              </a:pPr>
              <a:t>13</a:t>
            </a:fld>
            <a:endParaRPr lang="it-IT" dirty="0" smtClean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6861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6861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3991" y="4342939"/>
            <a:ext cx="5030018" cy="4114587"/>
          </a:xfrm>
          <a:noFill/>
          <a:ln/>
        </p:spPr>
        <p:txBody>
          <a:bodyPr wrap="none" anchor="ctr"/>
          <a:lstStyle/>
          <a:p>
            <a:endParaRPr lang="it-IT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6310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pPr marL="215417" indent="-212487">
              <a:tabLst>
                <a:tab pos="722453" algn="l"/>
                <a:tab pos="1446371" algn="l"/>
                <a:tab pos="2170289" algn="l"/>
                <a:tab pos="2894207" algn="l"/>
              </a:tabLst>
            </a:pPr>
            <a:fld id="{F83EF8A1-3F90-4B7D-9962-B30454FE6179}" type="slidenum">
              <a:rPr lang="it-IT" smtClean="0">
                <a:latin typeface="Times New Roman" pitchFamily="18" charset="0"/>
                <a:ea typeface="Microsoft YaHei" pitchFamily="34" charset="-122"/>
              </a:rPr>
              <a:pPr marL="215417" indent="-212487">
                <a:tabLst>
                  <a:tab pos="722453" algn="l"/>
                  <a:tab pos="1446371" algn="l"/>
                  <a:tab pos="2170289" algn="l"/>
                  <a:tab pos="2894207" algn="l"/>
                </a:tabLst>
              </a:pPr>
              <a:t>16</a:t>
            </a:fld>
            <a:endParaRPr lang="it-IT" dirty="0" smtClean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6861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6861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3991" y="4342939"/>
            <a:ext cx="5030018" cy="4114587"/>
          </a:xfrm>
          <a:noFill/>
          <a:ln/>
        </p:spPr>
        <p:txBody>
          <a:bodyPr wrap="none" anchor="ctr"/>
          <a:lstStyle/>
          <a:p>
            <a:endParaRPr lang="it-IT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80087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C9A37-2F6B-D841-8108-A1750B45E513}" type="datetime1">
              <a:rPr lang="it-IT" smtClean="0"/>
              <a:pPr/>
              <a:t>30/10/2017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1BA9E-CF39-5A4C-A796-CE277B4E7A22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1559623" y="2182951"/>
            <a:ext cx="5544784" cy="103410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it-IT" dirty="0" smtClean="0"/>
              <a:t>Titolo giornata</a:t>
            </a:r>
            <a:br>
              <a:rPr lang="it-IT" dirty="0" smtClean="0"/>
            </a:br>
            <a:r>
              <a:rPr lang="it-IT" dirty="0" smtClean="0"/>
              <a:t>formativa</a:t>
            </a:r>
            <a:endParaRPr lang="it-IT" dirty="0"/>
          </a:p>
        </p:txBody>
      </p:sp>
      <p:sp>
        <p:nvSpPr>
          <p:cNvPr id="9" name="Segnaposto testo 2"/>
          <p:cNvSpPr>
            <a:spLocks noGrp="1"/>
          </p:cNvSpPr>
          <p:nvPr>
            <p:ph idx="1" hasCustomPrompt="1"/>
          </p:nvPr>
        </p:nvSpPr>
        <p:spPr>
          <a:xfrm>
            <a:off x="1559622" y="3378231"/>
            <a:ext cx="5544785" cy="11604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it-IT" dirty="0" smtClean="0"/>
              <a:t>Sottotitolo giornata</a:t>
            </a:r>
          </a:p>
          <a:p>
            <a:pPr lvl="0"/>
            <a:r>
              <a:rPr lang="it-IT" dirty="0" smtClean="0"/>
              <a:t>formativa</a:t>
            </a:r>
            <a:endParaRPr lang="it-IT" dirty="0"/>
          </a:p>
        </p:txBody>
      </p:sp>
      <p:sp>
        <p:nvSpPr>
          <p:cNvPr id="11" name="Segnaposto testo 2"/>
          <p:cNvSpPr>
            <a:spLocks noGrp="1"/>
          </p:cNvSpPr>
          <p:nvPr>
            <p:ph idx="13" hasCustomPrompt="1"/>
          </p:nvPr>
        </p:nvSpPr>
        <p:spPr>
          <a:xfrm>
            <a:off x="1559622" y="4757890"/>
            <a:ext cx="5544785" cy="11604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18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it-IT" dirty="0" smtClean="0"/>
              <a:t>Luogo e data</a:t>
            </a:r>
          </a:p>
          <a:p>
            <a:pPr lvl="0"/>
            <a:r>
              <a:rPr lang="it-IT" dirty="0" smtClean="0"/>
              <a:t>Nome e Cognome docente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182016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7EDB2-D7A8-534C-ADBB-0D2E1AA136F6}" type="datetime1">
              <a:rPr lang="it-IT" smtClean="0"/>
              <a:pPr/>
              <a:t>30/10/2017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1BA9E-CF39-5A4C-A796-CE277B4E7A22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6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1559623" y="2182951"/>
            <a:ext cx="5544784" cy="103410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 dirty="0" smtClean="0"/>
              <a:t>Titolo apertura</a:t>
            </a:r>
            <a:br>
              <a:rPr lang="it-IT" dirty="0" smtClean="0"/>
            </a:br>
            <a:r>
              <a:rPr lang="it-IT" dirty="0" smtClean="0"/>
              <a:t>argomento</a:t>
            </a:r>
            <a:endParaRPr lang="it-IT" dirty="0"/>
          </a:p>
        </p:txBody>
      </p:sp>
      <p:sp>
        <p:nvSpPr>
          <p:cNvPr id="7" name="Segnaposto testo 2"/>
          <p:cNvSpPr>
            <a:spLocks noGrp="1"/>
          </p:cNvSpPr>
          <p:nvPr>
            <p:ph idx="1" hasCustomPrompt="1"/>
          </p:nvPr>
        </p:nvSpPr>
        <p:spPr>
          <a:xfrm>
            <a:off x="1559622" y="3378231"/>
            <a:ext cx="5544785" cy="11604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500">
                <a:latin typeface="Arial"/>
                <a:cs typeface="Arial"/>
              </a:defRPr>
            </a:lvl1pPr>
          </a:lstStyle>
          <a:p>
            <a:pPr lvl="0"/>
            <a:r>
              <a:rPr lang="it-IT" dirty="0" smtClean="0"/>
              <a:t>Sottotitolo apertura</a:t>
            </a:r>
          </a:p>
          <a:p>
            <a:pPr lvl="0"/>
            <a:r>
              <a:rPr lang="it-IT" dirty="0" smtClean="0"/>
              <a:t>argomento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67498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399676" y="1600200"/>
            <a:ext cx="7166474" cy="4331043"/>
          </a:xfrm>
        </p:spPr>
        <p:txBody>
          <a:bodyPr>
            <a:normAutofit/>
          </a:bodyPr>
          <a:lstStyle>
            <a:lvl1pPr>
              <a:lnSpc>
                <a:spcPts val="2300"/>
              </a:lnSpc>
              <a:defRPr sz="16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lnSpc>
                <a:spcPts val="2300"/>
              </a:lnSpc>
              <a:defRPr sz="1600">
                <a:solidFill>
                  <a:schemeClr val="tx1"/>
                </a:solidFill>
                <a:latin typeface="Arial"/>
                <a:cs typeface="Arial"/>
              </a:defRPr>
            </a:lvl2pPr>
            <a:lvl3pPr>
              <a:lnSpc>
                <a:spcPts val="2300"/>
              </a:lnSpc>
              <a:defRPr sz="1600">
                <a:solidFill>
                  <a:schemeClr val="tx1"/>
                </a:solidFill>
                <a:latin typeface="Arial"/>
                <a:cs typeface="Arial"/>
              </a:defRPr>
            </a:lvl3pPr>
            <a:lvl4pPr>
              <a:lnSpc>
                <a:spcPts val="2300"/>
              </a:lnSpc>
              <a:defRPr sz="1600">
                <a:solidFill>
                  <a:schemeClr val="tx1"/>
                </a:solidFill>
                <a:latin typeface="Arial"/>
                <a:cs typeface="Arial"/>
              </a:defRPr>
            </a:lvl4pPr>
            <a:lvl5pPr>
              <a:lnSpc>
                <a:spcPts val="2300"/>
              </a:lnSpc>
              <a:defRPr sz="1600">
                <a:solidFill>
                  <a:schemeClr val="tx1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it-IT" dirty="0" smtClean="0"/>
              <a:t>Fare clic per modificare gli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D3CCF-5FE4-3843-A428-E4CD75F13637}" type="datetime1">
              <a:rPr lang="it-IT" smtClean="0"/>
              <a:pPr/>
              <a:t>30/10/2017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1BA9E-CF39-5A4C-A796-CE277B4E7A22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9" name="Titolo 1"/>
          <p:cNvSpPr>
            <a:spLocks noGrp="1"/>
          </p:cNvSpPr>
          <p:nvPr>
            <p:ph type="title"/>
          </p:nvPr>
        </p:nvSpPr>
        <p:spPr>
          <a:xfrm>
            <a:off x="1399676" y="591466"/>
            <a:ext cx="7166474" cy="877155"/>
          </a:xfrm>
        </p:spPr>
        <p:txBody>
          <a:bodyPr anchor="t">
            <a:normAutofit/>
          </a:bodyPr>
          <a:lstStyle>
            <a:lvl1pPr algn="l">
              <a:lnSpc>
                <a:spcPts val="3100"/>
              </a:lnSpc>
              <a:defRPr sz="3000" b="1">
                <a:latin typeface="Arial"/>
                <a:cs typeface="Arial"/>
              </a:defRPr>
            </a:lvl1pPr>
          </a:lstStyle>
          <a:p>
            <a:r>
              <a:rPr lang="it-IT" dirty="0" smtClean="0"/>
              <a:t>Fare clic per modificare stile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45203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399676" y="1600201"/>
            <a:ext cx="3432777" cy="4332288"/>
          </a:xfrm>
        </p:spPr>
        <p:txBody>
          <a:bodyPr>
            <a:normAutofit/>
          </a:bodyPr>
          <a:lstStyle>
            <a:lvl1pPr>
              <a:lnSpc>
                <a:spcPts val="2300"/>
              </a:lnSpc>
              <a:defRPr sz="1600">
                <a:solidFill>
                  <a:srgbClr val="000000"/>
                </a:solidFill>
                <a:latin typeface="Arial"/>
                <a:cs typeface="Arial"/>
              </a:defRPr>
            </a:lvl1pPr>
            <a:lvl2pPr>
              <a:lnSpc>
                <a:spcPts val="2300"/>
              </a:lnSpc>
              <a:defRPr sz="1600">
                <a:solidFill>
                  <a:srgbClr val="000000"/>
                </a:solidFill>
                <a:latin typeface="Arial"/>
                <a:cs typeface="Arial"/>
              </a:defRPr>
            </a:lvl2pPr>
            <a:lvl3pPr>
              <a:lnSpc>
                <a:spcPts val="2300"/>
              </a:lnSpc>
              <a:defRPr sz="1600">
                <a:solidFill>
                  <a:srgbClr val="000000"/>
                </a:solidFill>
                <a:latin typeface="Arial"/>
                <a:cs typeface="Arial"/>
              </a:defRPr>
            </a:lvl3pPr>
            <a:lvl4pPr>
              <a:lnSpc>
                <a:spcPts val="2300"/>
              </a:lnSpc>
              <a:defRPr sz="1600">
                <a:solidFill>
                  <a:srgbClr val="000000"/>
                </a:solidFill>
                <a:latin typeface="Arial"/>
                <a:cs typeface="Arial"/>
              </a:defRPr>
            </a:lvl4pPr>
            <a:lvl5pPr>
              <a:lnSpc>
                <a:spcPts val="2300"/>
              </a:lnSpc>
              <a:defRPr sz="1600">
                <a:solidFill>
                  <a:srgbClr val="000000"/>
                </a:solidFill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 smtClean="0"/>
              <a:t>Fare clic per modificare gli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115673" y="1600200"/>
            <a:ext cx="3450477" cy="4332289"/>
          </a:xfrm>
        </p:spPr>
        <p:txBody>
          <a:bodyPr>
            <a:normAutofit/>
          </a:bodyPr>
          <a:lstStyle>
            <a:lvl1pPr>
              <a:lnSpc>
                <a:spcPts val="2300"/>
              </a:lnSpc>
              <a:defRPr sz="1600">
                <a:solidFill>
                  <a:srgbClr val="000000"/>
                </a:solidFill>
                <a:latin typeface="Arial"/>
                <a:cs typeface="Arial"/>
              </a:defRPr>
            </a:lvl1pPr>
            <a:lvl2pPr>
              <a:lnSpc>
                <a:spcPts val="2300"/>
              </a:lnSpc>
              <a:defRPr sz="1600">
                <a:solidFill>
                  <a:srgbClr val="000000"/>
                </a:solidFill>
                <a:latin typeface="Arial"/>
                <a:cs typeface="Arial"/>
              </a:defRPr>
            </a:lvl2pPr>
            <a:lvl3pPr>
              <a:lnSpc>
                <a:spcPts val="2300"/>
              </a:lnSpc>
              <a:defRPr sz="1600">
                <a:solidFill>
                  <a:srgbClr val="000000"/>
                </a:solidFill>
                <a:latin typeface="Arial"/>
                <a:cs typeface="Arial"/>
              </a:defRPr>
            </a:lvl3pPr>
            <a:lvl4pPr>
              <a:lnSpc>
                <a:spcPts val="2300"/>
              </a:lnSpc>
              <a:defRPr sz="1600">
                <a:solidFill>
                  <a:srgbClr val="000000"/>
                </a:solidFill>
                <a:latin typeface="Arial"/>
                <a:cs typeface="Arial"/>
              </a:defRPr>
            </a:lvl4pPr>
            <a:lvl5pPr>
              <a:lnSpc>
                <a:spcPts val="2300"/>
              </a:lnSpc>
              <a:defRPr sz="1600">
                <a:solidFill>
                  <a:srgbClr val="000000"/>
                </a:solidFill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 smtClean="0"/>
              <a:t>Fare clic per modificare gli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D9771-6815-6F42-B3FA-7C9218626992}" type="datetime1">
              <a:rPr lang="it-IT" smtClean="0"/>
              <a:pPr/>
              <a:t>30/10/2017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1BA9E-CF39-5A4C-A796-CE277B4E7A22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1399676" y="591466"/>
            <a:ext cx="7166474" cy="877155"/>
          </a:xfrm>
        </p:spPr>
        <p:txBody>
          <a:bodyPr anchor="t">
            <a:normAutofit/>
          </a:bodyPr>
          <a:lstStyle>
            <a:lvl1pPr algn="l">
              <a:lnSpc>
                <a:spcPts val="3100"/>
              </a:lnSpc>
              <a:defRPr sz="3000" b="1">
                <a:latin typeface="Arial"/>
                <a:cs typeface="Arial"/>
              </a:defRPr>
            </a:lvl1pPr>
          </a:lstStyle>
          <a:p>
            <a:r>
              <a:rPr lang="it-IT" dirty="0" smtClean="0"/>
              <a:t>Fare clic per modificare stile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9098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399676" y="1535113"/>
            <a:ext cx="3432778" cy="639762"/>
          </a:xfrm>
        </p:spPr>
        <p:txBody>
          <a:bodyPr anchor="t">
            <a:normAutofit/>
          </a:bodyPr>
          <a:lstStyle>
            <a:lvl1pPr marL="0" indent="0">
              <a:lnSpc>
                <a:spcPts val="2300"/>
              </a:lnSpc>
              <a:buNone/>
              <a:defRPr sz="16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 smtClean="0"/>
              <a:t>Fare clic per modificare gli stili del testo dello schema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5115673" y="1535113"/>
            <a:ext cx="3450477" cy="639762"/>
          </a:xfrm>
        </p:spPr>
        <p:txBody>
          <a:bodyPr anchor="t">
            <a:normAutofit/>
          </a:bodyPr>
          <a:lstStyle>
            <a:lvl1pPr marL="0" indent="0">
              <a:lnSpc>
                <a:spcPts val="2300"/>
              </a:lnSpc>
              <a:buNone/>
              <a:defRPr sz="1600" b="1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 smtClean="0"/>
              <a:t>Fare clic per modificare gli stili del testo dello schema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B80DF-865C-6E43-A362-0E7101210063}" type="datetime1">
              <a:rPr lang="it-IT" smtClean="0"/>
              <a:pPr/>
              <a:t>30/10/2017</a:t>
            </a:fld>
            <a:endParaRPr lang="it-IT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1BA9E-CF39-5A4C-A796-CE277B4E7A22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0" name="Titolo 1"/>
          <p:cNvSpPr>
            <a:spLocks noGrp="1"/>
          </p:cNvSpPr>
          <p:nvPr>
            <p:ph type="title"/>
          </p:nvPr>
        </p:nvSpPr>
        <p:spPr>
          <a:xfrm>
            <a:off x="1399676" y="591466"/>
            <a:ext cx="7166474" cy="877155"/>
          </a:xfrm>
        </p:spPr>
        <p:txBody>
          <a:bodyPr anchor="t">
            <a:normAutofit/>
          </a:bodyPr>
          <a:lstStyle>
            <a:lvl1pPr algn="l">
              <a:lnSpc>
                <a:spcPts val="3100"/>
              </a:lnSpc>
              <a:defRPr sz="3000" b="1">
                <a:latin typeface="Arial"/>
                <a:cs typeface="Arial"/>
              </a:defRPr>
            </a:lvl1pPr>
          </a:lstStyle>
          <a:p>
            <a:r>
              <a:rPr lang="it-IT" dirty="0" smtClean="0"/>
              <a:t>Fare clic per modificare stile</a:t>
            </a:r>
            <a:endParaRPr lang="it-IT" dirty="0"/>
          </a:p>
        </p:txBody>
      </p:sp>
      <p:sp>
        <p:nvSpPr>
          <p:cNvPr id="11" name="Segnaposto contenuto 2"/>
          <p:cNvSpPr>
            <a:spLocks noGrp="1"/>
          </p:cNvSpPr>
          <p:nvPr>
            <p:ph sz="half" idx="13"/>
          </p:nvPr>
        </p:nvSpPr>
        <p:spPr>
          <a:xfrm>
            <a:off x="1399676" y="2352271"/>
            <a:ext cx="3432777" cy="3580217"/>
          </a:xfrm>
        </p:spPr>
        <p:txBody>
          <a:bodyPr>
            <a:normAutofit/>
          </a:bodyPr>
          <a:lstStyle>
            <a:lvl1pPr>
              <a:lnSpc>
                <a:spcPts val="2300"/>
              </a:lnSpc>
              <a:defRPr sz="1600">
                <a:solidFill>
                  <a:srgbClr val="000000"/>
                </a:solidFill>
                <a:latin typeface="Arial"/>
                <a:cs typeface="Arial"/>
              </a:defRPr>
            </a:lvl1pPr>
            <a:lvl2pPr>
              <a:lnSpc>
                <a:spcPts val="2300"/>
              </a:lnSpc>
              <a:defRPr sz="1600">
                <a:solidFill>
                  <a:srgbClr val="000000"/>
                </a:solidFill>
                <a:latin typeface="Arial"/>
                <a:cs typeface="Arial"/>
              </a:defRPr>
            </a:lvl2pPr>
            <a:lvl3pPr>
              <a:lnSpc>
                <a:spcPts val="2300"/>
              </a:lnSpc>
              <a:defRPr sz="1600">
                <a:solidFill>
                  <a:srgbClr val="000000"/>
                </a:solidFill>
                <a:latin typeface="Arial"/>
                <a:cs typeface="Arial"/>
              </a:defRPr>
            </a:lvl3pPr>
            <a:lvl4pPr>
              <a:lnSpc>
                <a:spcPts val="2300"/>
              </a:lnSpc>
              <a:defRPr sz="1600">
                <a:solidFill>
                  <a:srgbClr val="000000"/>
                </a:solidFill>
                <a:latin typeface="Arial"/>
                <a:cs typeface="Arial"/>
              </a:defRPr>
            </a:lvl4pPr>
            <a:lvl5pPr>
              <a:lnSpc>
                <a:spcPts val="2300"/>
              </a:lnSpc>
              <a:defRPr sz="1600">
                <a:solidFill>
                  <a:srgbClr val="000000"/>
                </a:solidFill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 smtClean="0"/>
              <a:t>Fare clic per modificare gli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12" name="Segnaposto contenuto 3"/>
          <p:cNvSpPr>
            <a:spLocks noGrp="1"/>
          </p:cNvSpPr>
          <p:nvPr>
            <p:ph sz="half" idx="2"/>
          </p:nvPr>
        </p:nvSpPr>
        <p:spPr>
          <a:xfrm>
            <a:off x="5115673" y="2352271"/>
            <a:ext cx="3450477" cy="3571878"/>
          </a:xfrm>
        </p:spPr>
        <p:txBody>
          <a:bodyPr>
            <a:normAutofit/>
          </a:bodyPr>
          <a:lstStyle>
            <a:lvl1pPr>
              <a:lnSpc>
                <a:spcPts val="2300"/>
              </a:lnSpc>
              <a:defRPr sz="1600">
                <a:solidFill>
                  <a:srgbClr val="000000"/>
                </a:solidFill>
                <a:latin typeface="Arial"/>
                <a:cs typeface="Arial"/>
              </a:defRPr>
            </a:lvl1pPr>
            <a:lvl2pPr>
              <a:lnSpc>
                <a:spcPts val="2300"/>
              </a:lnSpc>
              <a:defRPr sz="1600">
                <a:solidFill>
                  <a:srgbClr val="000000"/>
                </a:solidFill>
                <a:latin typeface="Arial"/>
                <a:cs typeface="Arial"/>
              </a:defRPr>
            </a:lvl2pPr>
            <a:lvl3pPr>
              <a:lnSpc>
                <a:spcPts val="2300"/>
              </a:lnSpc>
              <a:defRPr sz="1600">
                <a:solidFill>
                  <a:srgbClr val="000000"/>
                </a:solidFill>
                <a:latin typeface="Arial"/>
                <a:cs typeface="Arial"/>
              </a:defRPr>
            </a:lvl3pPr>
            <a:lvl4pPr>
              <a:lnSpc>
                <a:spcPts val="2300"/>
              </a:lnSpc>
              <a:defRPr sz="1600">
                <a:solidFill>
                  <a:srgbClr val="000000"/>
                </a:solidFill>
                <a:latin typeface="Arial"/>
                <a:cs typeface="Arial"/>
              </a:defRPr>
            </a:lvl4pPr>
            <a:lvl5pPr>
              <a:lnSpc>
                <a:spcPts val="2300"/>
              </a:lnSpc>
              <a:defRPr sz="1600">
                <a:solidFill>
                  <a:srgbClr val="000000"/>
                </a:solidFill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 smtClean="0"/>
              <a:t>Fare clic per modificare gli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54104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2CFC0-43CE-E744-A6F4-D0319C0A71FF}" type="datetime1">
              <a:rPr lang="it-IT" smtClean="0"/>
              <a:pPr/>
              <a:t>30/10/2017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1BA9E-CF39-5A4C-A796-CE277B4E7A22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6" name="Titolo 1"/>
          <p:cNvSpPr>
            <a:spLocks noGrp="1"/>
          </p:cNvSpPr>
          <p:nvPr>
            <p:ph type="title"/>
          </p:nvPr>
        </p:nvSpPr>
        <p:spPr>
          <a:xfrm>
            <a:off x="1399676" y="591466"/>
            <a:ext cx="7166474" cy="877155"/>
          </a:xfrm>
        </p:spPr>
        <p:txBody>
          <a:bodyPr anchor="t">
            <a:normAutofit/>
          </a:bodyPr>
          <a:lstStyle>
            <a:lvl1pPr algn="l">
              <a:lnSpc>
                <a:spcPts val="3100"/>
              </a:lnSpc>
              <a:defRPr sz="3000" b="1">
                <a:latin typeface="Arial"/>
                <a:cs typeface="Arial"/>
              </a:defRPr>
            </a:lvl1pPr>
          </a:lstStyle>
          <a:p>
            <a:r>
              <a:rPr lang="it-IT" dirty="0" smtClean="0"/>
              <a:t>Fare clic per modificare stile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490147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C4479-F5CA-774F-BBE9-F9952832DED6}" type="datetime1">
              <a:rPr lang="it-IT" smtClean="0"/>
              <a:pPr/>
              <a:t>30/10/2017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1BA9E-CF39-5A4C-A796-CE277B4E7A2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8436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92238" y="4800600"/>
            <a:ext cx="7173912" cy="566738"/>
          </a:xfrm>
        </p:spPr>
        <p:txBody>
          <a:bodyPr anchor="t">
            <a:normAutofit/>
          </a:bodyPr>
          <a:lstStyle>
            <a:lvl1pPr algn="l">
              <a:defRPr sz="1600" b="1">
                <a:latin typeface="Arial"/>
                <a:cs typeface="Arial"/>
              </a:defRPr>
            </a:lvl1pPr>
          </a:lstStyle>
          <a:p>
            <a:r>
              <a:rPr lang="it-IT" dirty="0" smtClean="0"/>
              <a:t>Fare clic per modificare stile</a:t>
            </a:r>
            <a:endParaRPr lang="it-IT" dirty="0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392238" y="612775"/>
            <a:ext cx="7173912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392238" y="5367338"/>
            <a:ext cx="7173912" cy="613569"/>
          </a:xfrm>
        </p:spPr>
        <p:txBody>
          <a:bodyPr anchor="t">
            <a:normAutofit/>
          </a:bodyPr>
          <a:lstStyle>
            <a:lvl1pPr marL="0" indent="0">
              <a:lnSpc>
                <a:spcPts val="2300"/>
              </a:lnSpc>
              <a:buNone/>
              <a:defRPr sz="16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dirty="0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8479A-BF8F-D145-AA51-B766F35B6543}" type="datetime1">
              <a:rPr lang="it-IT" smtClean="0"/>
              <a:pPr/>
              <a:t>30/10/2017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1BA9E-CF39-5A4C-A796-CE277B4E7A2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99938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1649881" y="2182951"/>
            <a:ext cx="5544784" cy="103410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 dirty="0" smtClean="0"/>
              <a:t>Titolo giornata formativa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649880" y="3378231"/>
            <a:ext cx="5544785" cy="11604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Sottotitolo giornata formativa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7001930" y="6356350"/>
            <a:ext cx="9424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7EDB2-D7A8-534C-ADBB-0D2E1AA136F6}" type="datetime1">
              <a:rPr lang="it-IT" smtClean="0"/>
              <a:pPr/>
              <a:t>30/10/2017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5427134" y="6356350"/>
            <a:ext cx="135466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3979331" y="6356350"/>
            <a:ext cx="11853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C121BA9E-CF39-5A4C-A796-CE277B4E7A22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58033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06" r:id="rId2"/>
    <p:sldLayoutId id="2147483698" r:id="rId3"/>
    <p:sldLayoutId id="2147483700" r:id="rId4"/>
    <p:sldLayoutId id="2147483701" r:id="rId5"/>
    <p:sldLayoutId id="2147483702" r:id="rId6"/>
    <p:sldLayoutId id="2147483703" r:id="rId7"/>
    <p:sldLayoutId id="2147483705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3000" kern="1200">
          <a:solidFill>
            <a:srgbClr val="004B6B"/>
          </a:solidFill>
          <a:latin typeface="Arial Black"/>
          <a:ea typeface="+mj-ea"/>
          <a:cs typeface="Arial Black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2500" kern="1200">
          <a:solidFill>
            <a:srgbClr val="004B6B"/>
          </a:solidFill>
          <a:latin typeface="Arial"/>
          <a:ea typeface="+mn-ea"/>
          <a:cs typeface="Arial"/>
        </a:defRPr>
      </a:lvl1pPr>
      <a:lvl2pPr marL="457200" indent="0" algn="l" defTabSz="457200" rtl="0" eaLnBrk="1" latinLnBrk="0" hangingPunct="1">
        <a:spcBef>
          <a:spcPct val="20000"/>
        </a:spcBef>
        <a:buFont typeface="Arial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457200" rtl="0" eaLnBrk="1" latinLnBrk="0" hangingPunct="1">
        <a:spcBef>
          <a:spcPct val="20000"/>
        </a:spcBef>
        <a:buFont typeface="Arial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457200" rtl="0" eaLnBrk="1" latinLnBrk="0" hangingPunct="1">
        <a:spcBef>
          <a:spcPct val="20000"/>
        </a:spcBef>
        <a:buFont typeface="Arial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457200" rtl="0" eaLnBrk="1" latinLnBrk="0" hangingPunct="1">
        <a:spcBef>
          <a:spcPct val="20000"/>
        </a:spcBef>
        <a:buFont typeface="Arial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hyperlink" Target="https://twitter.com/FondazioneIFEL" TargetMode="External"/><Relationship Id="rId7" Type="http://schemas.openxmlformats.org/officeDocument/2006/relationships/hyperlink" Target="https://www.youtube.com/user/formazioneifel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hyperlink" Target="https://www.facebook.com/FondazioneIFEL/" TargetMode="Externa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Presentazione_STRUTTURA_2016-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itolo 7"/>
          <p:cNvSpPr>
            <a:spLocks noGrp="1"/>
          </p:cNvSpPr>
          <p:nvPr>
            <p:ph type="title"/>
          </p:nvPr>
        </p:nvSpPr>
        <p:spPr>
          <a:xfrm>
            <a:off x="1481005" y="2182950"/>
            <a:ext cx="5790651" cy="3649813"/>
          </a:xfrm>
        </p:spPr>
        <p:txBody>
          <a:bodyPr>
            <a:normAutofit fontScale="90000"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 smtClean="0"/>
              <a:t>Contrasto all’evasione fiscale</a:t>
            </a:r>
            <a:br>
              <a:rPr lang="it-IT" dirty="0" smtClean="0"/>
            </a:br>
            <a:r>
              <a:rPr lang="it-IT" dirty="0"/>
              <a:t/>
            </a:r>
            <a:br>
              <a:rPr lang="it-IT" dirty="0"/>
            </a:br>
            <a:r>
              <a:rPr lang="it-IT" sz="2500" dirty="0" smtClean="0">
                <a:latin typeface="Arial"/>
                <a:cs typeface="Arial"/>
              </a:rPr>
              <a:t>Proprietà edilizie e patrimonio immobiliare</a:t>
            </a:r>
            <a:br>
              <a:rPr lang="it-IT" sz="2500" dirty="0" smtClean="0">
                <a:latin typeface="Arial"/>
                <a:cs typeface="Arial"/>
              </a:rPr>
            </a:br>
            <a:r>
              <a:rPr lang="it-IT" sz="2500" dirty="0" smtClean="0">
                <a:latin typeface="Arial"/>
                <a:cs typeface="Arial"/>
              </a:rPr>
              <a:t/>
            </a:r>
            <a:br>
              <a:rPr lang="it-IT" sz="2500" dirty="0" smtClean="0">
                <a:latin typeface="Arial"/>
                <a:cs typeface="Arial"/>
              </a:rPr>
            </a:br>
            <a:r>
              <a:rPr lang="it-IT" sz="2500" dirty="0" smtClean="0">
                <a:latin typeface="Arial"/>
                <a:cs typeface="Arial"/>
              </a:rPr>
              <a:t>Lottizzazione e plusvalenze immobiliari </a:t>
            </a:r>
            <a:br>
              <a:rPr lang="it-IT" sz="2500" dirty="0" smtClean="0">
                <a:latin typeface="Arial"/>
                <a:cs typeface="Arial"/>
              </a:rPr>
            </a:br>
            <a:r>
              <a:rPr lang="it-IT" sz="2500" dirty="0" smtClean="0">
                <a:latin typeface="Arial"/>
                <a:cs typeface="Arial"/>
              </a:rPr>
              <a:t>(Urbanistica e territorio)</a:t>
            </a:r>
            <a:br>
              <a:rPr lang="it-IT" sz="2500" dirty="0" smtClean="0">
                <a:latin typeface="Arial"/>
                <a:cs typeface="Arial"/>
              </a:rPr>
            </a:br>
            <a:r>
              <a:rPr lang="it-IT" sz="2500" dirty="0">
                <a:latin typeface="Arial"/>
                <a:cs typeface="Arial"/>
              </a:rPr>
              <a:t/>
            </a:r>
            <a:br>
              <a:rPr lang="it-IT" sz="2500" dirty="0">
                <a:latin typeface="Arial"/>
                <a:cs typeface="Arial"/>
              </a:rPr>
            </a:br>
            <a:r>
              <a:rPr lang="it-IT" sz="1600" b="1" dirty="0" smtClean="0">
                <a:latin typeface="Arial"/>
                <a:cs typeface="Arial"/>
              </a:rPr>
              <a:t>Torino, 31 ottobre 2017</a:t>
            </a:r>
            <a:br>
              <a:rPr lang="it-IT" sz="1600" b="1" dirty="0" smtClean="0">
                <a:latin typeface="Arial"/>
                <a:cs typeface="Arial"/>
              </a:rPr>
            </a:br>
            <a:r>
              <a:rPr lang="it-IT" sz="1600" dirty="0" smtClean="0">
                <a:latin typeface="Arial"/>
                <a:cs typeface="Arial"/>
              </a:rPr>
              <a:t/>
            </a:r>
            <a:br>
              <a:rPr lang="it-IT" sz="1600" dirty="0" smtClean="0">
                <a:latin typeface="Arial"/>
                <a:cs typeface="Arial"/>
              </a:rPr>
            </a:br>
            <a:r>
              <a:rPr lang="it-IT" sz="2000" b="1" dirty="0" smtClean="0">
                <a:solidFill>
                  <a:srgbClr val="FFFFFF"/>
                </a:solidFill>
                <a:cs typeface="Arial" charset="0"/>
              </a:rPr>
              <a:t>Christian </a:t>
            </a:r>
            <a:r>
              <a:rPr lang="it-IT" sz="2000" b="1" dirty="0" err="1" smtClean="0">
                <a:solidFill>
                  <a:srgbClr val="FFFFFF"/>
                </a:solidFill>
                <a:cs typeface="Arial" charset="0"/>
              </a:rPr>
              <a:t>Amadeo</a:t>
            </a:r>
            <a:r>
              <a:rPr lang="it-IT" sz="1600" b="1" dirty="0" smtClean="0">
                <a:solidFill>
                  <a:srgbClr val="FFFFFF"/>
                </a:solidFill>
                <a:cs typeface="Arial" charset="0"/>
              </a:rPr>
              <a:t/>
            </a:r>
            <a:br>
              <a:rPr lang="it-IT" sz="1600" b="1" dirty="0" smtClean="0">
                <a:solidFill>
                  <a:srgbClr val="FFFFFF"/>
                </a:solidFill>
                <a:cs typeface="Arial" charset="0"/>
              </a:rPr>
            </a:br>
            <a:r>
              <a:rPr lang="it-IT" sz="1600" b="1" dirty="0" smtClean="0">
                <a:solidFill>
                  <a:srgbClr val="FFFFFF"/>
                </a:solidFill>
                <a:cs typeface="Arial" charset="0"/>
              </a:rPr>
              <a:t>Responsabile Servizio Tributi Città di Settimo Torinese</a:t>
            </a:r>
            <a:br>
              <a:rPr lang="it-IT" sz="1600" b="1" dirty="0" smtClean="0">
                <a:solidFill>
                  <a:srgbClr val="FFFFFF"/>
                </a:solidFill>
                <a:cs typeface="Arial" charset="0"/>
              </a:rPr>
            </a:br>
            <a:r>
              <a:rPr lang="it-IT" sz="1600" b="1" dirty="0" smtClean="0">
                <a:solidFill>
                  <a:srgbClr val="FFFFFF"/>
                </a:solidFill>
                <a:cs typeface="Arial" charset="0"/>
              </a:rPr>
              <a:t>Esperto </a:t>
            </a:r>
            <a:r>
              <a:rPr lang="it-IT" sz="1600" b="1" dirty="0" err="1" smtClean="0">
                <a:solidFill>
                  <a:srgbClr val="FFFFFF"/>
                </a:solidFill>
                <a:cs typeface="Arial" charset="0"/>
              </a:rPr>
              <a:t>Anutel</a:t>
            </a:r>
            <a:endParaRPr lang="it-IT" sz="1600" dirty="0">
              <a:latin typeface="Arial"/>
              <a:cs typeface="Arial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98" t="2994" r="10152" b="5203"/>
          <a:stretch>
            <a:fillRect/>
          </a:stretch>
        </p:blipFill>
        <p:spPr bwMode="auto">
          <a:xfrm>
            <a:off x="8072748" y="182563"/>
            <a:ext cx="712787" cy="1001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1543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ttangolo arrotondato 5"/>
          <p:cNvSpPr>
            <a:spLocks noChangeArrowheads="1"/>
          </p:cNvSpPr>
          <p:nvPr/>
        </p:nvSpPr>
        <p:spPr bwMode="auto">
          <a:xfrm>
            <a:off x="1016979" y="1468622"/>
            <a:ext cx="7848600" cy="830826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it-IT" sz="2000" b="1" dirty="0">
                <a:latin typeface="Arial" pitchFamily="34" charset="0"/>
                <a:cs typeface="Arial" pitchFamily="34" charset="0"/>
              </a:rPr>
              <a:t>ATTIVITA’ ART. 1, COMMA 336, LEGGE 311/2001</a:t>
            </a:r>
          </a:p>
          <a:p>
            <a:pPr algn="ctr"/>
            <a:r>
              <a:rPr lang="it-IT" sz="2000" b="1" dirty="0">
                <a:latin typeface="Arial" pitchFamily="34" charset="0"/>
                <a:cs typeface="Arial" pitchFamily="34" charset="0"/>
              </a:rPr>
              <a:t>Discordanza tra risultanze catastali  e situazione di </a:t>
            </a:r>
            <a:r>
              <a:rPr lang="it-IT" sz="2000" b="1" dirty="0" smtClean="0">
                <a:latin typeface="Arial" pitchFamily="34" charset="0"/>
                <a:cs typeface="Arial" pitchFamily="34" charset="0"/>
              </a:rPr>
              <a:t>fatto</a:t>
            </a:r>
            <a:endParaRPr lang="it-IT" sz="25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45" name="Ovale 2"/>
          <p:cNvSpPr>
            <a:spLocks noChangeArrowheads="1"/>
          </p:cNvSpPr>
          <p:nvPr/>
        </p:nvSpPr>
        <p:spPr bwMode="auto">
          <a:xfrm>
            <a:off x="1779876" y="4119581"/>
            <a:ext cx="1389533" cy="655441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it-IT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SISTER</a:t>
            </a:r>
            <a:endParaRPr lang="it-IT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47" name="Ovale 7"/>
          <p:cNvSpPr>
            <a:spLocks noChangeArrowheads="1"/>
          </p:cNvSpPr>
          <p:nvPr/>
        </p:nvSpPr>
        <p:spPr bwMode="auto">
          <a:xfrm>
            <a:off x="3283709" y="4119581"/>
            <a:ext cx="1699204" cy="936031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it-IT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TARI</a:t>
            </a:r>
          </a:p>
          <a:p>
            <a:pPr algn="ctr"/>
            <a:r>
              <a:rPr lang="it-IT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CATASTO</a:t>
            </a:r>
          </a:p>
          <a:p>
            <a:pPr algn="ctr"/>
            <a:r>
              <a:rPr lang="it-IT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IMU</a:t>
            </a:r>
            <a:endParaRPr lang="it-IT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itolo 5"/>
          <p:cNvSpPr txBox="1">
            <a:spLocks/>
          </p:cNvSpPr>
          <p:nvPr/>
        </p:nvSpPr>
        <p:spPr>
          <a:xfrm>
            <a:off x="1399676" y="591466"/>
            <a:ext cx="7166474" cy="877155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000" kern="1200">
                <a:solidFill>
                  <a:srgbClr val="004B6B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pPr algn="ctr"/>
            <a:r>
              <a:rPr lang="it-IT" sz="2500" b="1" dirty="0" smtClean="0">
                <a:latin typeface="Arial" pitchFamily="34" charset="0"/>
                <a:cs typeface="Arial" pitchFamily="34" charset="0"/>
              </a:rPr>
              <a:t>AMBITO:</a:t>
            </a:r>
            <a:br>
              <a:rPr lang="it-IT" sz="2500" b="1" dirty="0" smtClean="0">
                <a:latin typeface="Arial" pitchFamily="34" charset="0"/>
                <a:cs typeface="Arial" pitchFamily="34" charset="0"/>
              </a:rPr>
            </a:br>
            <a:r>
              <a:rPr lang="it-IT" sz="2500" b="1" dirty="0" smtClean="0">
                <a:latin typeface="Arial" pitchFamily="34" charset="0"/>
                <a:cs typeface="Arial" pitchFamily="34" charset="0"/>
              </a:rPr>
              <a:t>Proprietà edilizie e patrimonio immobiliare</a:t>
            </a:r>
            <a:endParaRPr lang="it-IT" sz="25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ttangolo arrotondato 2"/>
          <p:cNvSpPr/>
          <p:nvPr/>
        </p:nvSpPr>
        <p:spPr>
          <a:xfrm>
            <a:off x="472372" y="2891218"/>
            <a:ext cx="1196789" cy="65544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AZIONE</a:t>
            </a:r>
            <a:endParaRPr lang="it-IT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Arrotonda angolo diagonale rettangolo 3"/>
          <p:cNvSpPr/>
          <p:nvPr/>
        </p:nvSpPr>
        <p:spPr>
          <a:xfrm>
            <a:off x="1857932" y="2768047"/>
            <a:ext cx="1425777" cy="901781"/>
          </a:xfrm>
          <a:prstGeom prst="round2Diag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Verifica </a:t>
            </a:r>
            <a:r>
              <a:rPr lang="it-IT" sz="16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Docfa</a:t>
            </a:r>
            <a:r>
              <a:rPr lang="it-IT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mensili</a:t>
            </a:r>
            <a:endParaRPr lang="it-IT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Arrotonda angolo diagonale rettangolo 16"/>
          <p:cNvSpPr/>
          <p:nvPr/>
        </p:nvSpPr>
        <p:spPr>
          <a:xfrm>
            <a:off x="3428998" y="2480282"/>
            <a:ext cx="1605239" cy="1477309"/>
          </a:xfrm>
          <a:prstGeom prst="round2Diag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Verifica TARI </a:t>
            </a:r>
            <a:r>
              <a:rPr lang="it-IT" sz="15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(confronto destinazione d’uso Tari e categoria catastale)</a:t>
            </a:r>
            <a:endParaRPr lang="it-IT" sz="15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Elaborazione alternativa 14"/>
          <p:cNvSpPr/>
          <p:nvPr/>
        </p:nvSpPr>
        <p:spPr>
          <a:xfrm>
            <a:off x="4941279" y="5829974"/>
            <a:ext cx="3027068" cy="506504"/>
          </a:xfrm>
          <a:prstGeom prst="flowChartAlternateProcess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162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latin typeface="Arial" pitchFamily="34" charset="0"/>
                <a:cs typeface="Arial" pitchFamily="34" charset="0"/>
              </a:rPr>
              <a:t>SEGNALAZIONE AGENZIA ENTRATE</a:t>
            </a:r>
            <a:endParaRPr lang="it-IT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Ovale 7"/>
          <p:cNvSpPr>
            <a:spLocks noChangeArrowheads="1"/>
          </p:cNvSpPr>
          <p:nvPr/>
        </p:nvSpPr>
        <p:spPr bwMode="auto">
          <a:xfrm>
            <a:off x="7448011" y="4281737"/>
            <a:ext cx="1417568" cy="516893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it-IT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SISTER</a:t>
            </a:r>
            <a:endParaRPr lang="it-IT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Arrotonda angolo diagonale rettangolo 17"/>
          <p:cNvSpPr/>
          <p:nvPr/>
        </p:nvSpPr>
        <p:spPr>
          <a:xfrm>
            <a:off x="7100046" y="2480283"/>
            <a:ext cx="1936377" cy="1639298"/>
          </a:xfrm>
          <a:prstGeom prst="round2Diag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Inadempienza: comunicazione ad Agenzia Entrate per avvio accertamento d’ufficio</a:t>
            </a:r>
            <a:endParaRPr lang="it-IT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Elaborazione alternativa 21"/>
          <p:cNvSpPr/>
          <p:nvPr/>
        </p:nvSpPr>
        <p:spPr>
          <a:xfrm>
            <a:off x="1070766" y="5838938"/>
            <a:ext cx="3444544" cy="497540"/>
          </a:xfrm>
          <a:prstGeom prst="flowChartAlternateProcess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162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latin typeface="Arial" pitchFamily="34" charset="0"/>
                <a:cs typeface="Arial" pitchFamily="34" charset="0"/>
              </a:rPr>
              <a:t>AVVISO DI ACCERTAMENTO</a:t>
            </a:r>
          </a:p>
          <a:p>
            <a:pPr algn="ctr"/>
            <a:r>
              <a:rPr lang="it-IT" dirty="0" smtClean="0">
                <a:latin typeface="Arial" pitchFamily="34" charset="0"/>
                <a:cs typeface="Arial" pitchFamily="34" charset="0"/>
              </a:rPr>
              <a:t>IMU</a:t>
            </a:r>
            <a:endParaRPr lang="it-IT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4" name="Connettore 2 23"/>
          <p:cNvCxnSpPr/>
          <p:nvPr/>
        </p:nvCxnSpPr>
        <p:spPr>
          <a:xfrm flipH="1">
            <a:off x="3684494" y="4798630"/>
            <a:ext cx="4146329" cy="9163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2 26"/>
          <p:cNvCxnSpPr/>
          <p:nvPr/>
        </p:nvCxnSpPr>
        <p:spPr>
          <a:xfrm flipH="1">
            <a:off x="6912767" y="4893801"/>
            <a:ext cx="1155467" cy="8211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Arrotonda angolo diagonale rettangolo 22"/>
          <p:cNvSpPr/>
          <p:nvPr/>
        </p:nvSpPr>
        <p:spPr>
          <a:xfrm>
            <a:off x="5186448" y="2568024"/>
            <a:ext cx="1726319" cy="1389568"/>
          </a:xfrm>
          <a:prstGeom prst="round2Diag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Invito a regolarizzare a Catasto entro 90 gg.</a:t>
            </a:r>
            <a:endParaRPr lang="it-IT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Ovale 7"/>
          <p:cNvSpPr>
            <a:spLocks noChangeArrowheads="1"/>
          </p:cNvSpPr>
          <p:nvPr/>
        </p:nvSpPr>
        <p:spPr bwMode="auto">
          <a:xfrm>
            <a:off x="5340822" y="4281737"/>
            <a:ext cx="1759224" cy="612064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it-IT" sz="1600" b="1" dirty="0" smtClean="0">
                <a:latin typeface="Arial" pitchFamily="34" charset="0"/>
                <a:cs typeface="Arial" pitchFamily="34" charset="0"/>
              </a:rPr>
              <a:t>NOTIFICA</a:t>
            </a:r>
            <a:endParaRPr lang="it-IT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ttangolo arrotondato 18"/>
          <p:cNvSpPr/>
          <p:nvPr/>
        </p:nvSpPr>
        <p:spPr>
          <a:xfrm>
            <a:off x="472372" y="4119581"/>
            <a:ext cx="1089211" cy="655441"/>
          </a:xfrm>
          <a:prstGeom prst="round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BANCA DATI</a:t>
            </a:r>
            <a:endParaRPr lang="it-IT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81808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ttangolo arrotondato 5"/>
          <p:cNvSpPr>
            <a:spLocks noChangeArrowheads="1"/>
          </p:cNvSpPr>
          <p:nvPr/>
        </p:nvSpPr>
        <p:spPr bwMode="auto">
          <a:xfrm>
            <a:off x="1016979" y="1468622"/>
            <a:ext cx="7848600" cy="830826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it-IT" sz="2000" b="1" dirty="0">
                <a:latin typeface="Arial" pitchFamily="34" charset="0"/>
                <a:cs typeface="Arial" pitchFamily="34" charset="0"/>
              </a:rPr>
              <a:t>ATTIVITA’ ART. 1, COMMA 336, LEGGE 311/2001</a:t>
            </a:r>
          </a:p>
          <a:p>
            <a:pPr algn="ctr"/>
            <a:r>
              <a:rPr lang="it-IT" sz="2000" b="1" dirty="0">
                <a:latin typeface="Arial" pitchFamily="34" charset="0"/>
                <a:cs typeface="Arial" pitchFamily="34" charset="0"/>
              </a:rPr>
              <a:t>Discordanza tra risultanze catastali  e situazione di </a:t>
            </a:r>
            <a:r>
              <a:rPr lang="it-IT" sz="2000" b="1" dirty="0" smtClean="0">
                <a:latin typeface="Arial" pitchFamily="34" charset="0"/>
                <a:cs typeface="Arial" pitchFamily="34" charset="0"/>
              </a:rPr>
              <a:t>fatto</a:t>
            </a:r>
            <a:endParaRPr lang="it-IT" sz="25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itolo 5"/>
          <p:cNvSpPr txBox="1">
            <a:spLocks/>
          </p:cNvSpPr>
          <p:nvPr/>
        </p:nvSpPr>
        <p:spPr>
          <a:xfrm>
            <a:off x="1399676" y="591466"/>
            <a:ext cx="7166474" cy="877155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000" kern="1200">
                <a:solidFill>
                  <a:srgbClr val="004B6B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pPr algn="ctr"/>
            <a:r>
              <a:rPr lang="it-IT" sz="2500" b="1" dirty="0" smtClean="0">
                <a:latin typeface="Arial" pitchFamily="34" charset="0"/>
                <a:cs typeface="Arial" pitchFamily="34" charset="0"/>
              </a:rPr>
              <a:t>AMBITO:</a:t>
            </a:r>
            <a:br>
              <a:rPr lang="it-IT" sz="2500" b="1" dirty="0" smtClean="0">
                <a:latin typeface="Arial" pitchFamily="34" charset="0"/>
                <a:cs typeface="Arial" pitchFamily="34" charset="0"/>
              </a:rPr>
            </a:br>
            <a:r>
              <a:rPr lang="it-IT" sz="2500" b="1" dirty="0" smtClean="0">
                <a:latin typeface="Arial" pitchFamily="34" charset="0"/>
                <a:cs typeface="Arial" pitchFamily="34" charset="0"/>
              </a:rPr>
              <a:t>Proprietà edilizie e patrimonio immobiliare</a:t>
            </a:r>
            <a:endParaRPr lang="it-IT" sz="25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Arrotonda angolo diagonale rettangolo 18"/>
          <p:cNvSpPr/>
          <p:nvPr/>
        </p:nvSpPr>
        <p:spPr bwMode="auto">
          <a:xfrm>
            <a:off x="1016979" y="2581216"/>
            <a:ext cx="7549171" cy="908050"/>
          </a:xfrm>
          <a:prstGeom prst="round2Diag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buFont typeface="Times New Roman" pitchFamily="16" charset="0"/>
              <a:buNone/>
              <a:defRPr/>
            </a:pPr>
            <a:r>
              <a:rPr lang="it-IT" sz="2000" b="1" dirty="0">
                <a:solidFill>
                  <a:schemeClr val="tx1"/>
                </a:solidFill>
                <a:latin typeface="Times New Roman" pitchFamily="16" charset="0"/>
                <a:ea typeface="Microsoft YaHei" charset="-122"/>
              </a:rPr>
              <a:t>Inviare segnalazione all’Agenzia delle Entrate per tutti i casi ad </a:t>
            </a:r>
            <a:r>
              <a:rPr lang="it-IT" sz="2800" b="1" dirty="0">
                <a:solidFill>
                  <a:srgbClr val="FF0000"/>
                </a:solidFill>
                <a:latin typeface="Times New Roman" pitchFamily="16" charset="0"/>
                <a:ea typeface="Microsoft YaHei" charset="-122"/>
              </a:rPr>
              <a:t>eccezione</a:t>
            </a:r>
            <a:r>
              <a:rPr lang="it-IT" b="1" dirty="0">
                <a:solidFill>
                  <a:schemeClr val="tx1"/>
                </a:solidFill>
                <a:latin typeface="Times New Roman" pitchFamily="16" charset="0"/>
                <a:ea typeface="Microsoft YaHei" charset="-122"/>
              </a:rPr>
              <a:t>:</a:t>
            </a:r>
            <a:endParaRPr lang="it-IT" b="1" i="1" dirty="0">
              <a:solidFill>
                <a:schemeClr val="tx1"/>
              </a:solidFill>
              <a:latin typeface="Times New Roman" pitchFamily="16" charset="0"/>
              <a:ea typeface="Microsoft YaHei" charset="-122"/>
            </a:endParaRPr>
          </a:p>
        </p:txBody>
      </p:sp>
      <p:sp>
        <p:nvSpPr>
          <p:cNvPr id="20" name="Ovale 2"/>
          <p:cNvSpPr>
            <a:spLocks noChangeArrowheads="1"/>
          </p:cNvSpPr>
          <p:nvPr/>
        </p:nvSpPr>
        <p:spPr bwMode="auto">
          <a:xfrm>
            <a:off x="551329" y="4112345"/>
            <a:ext cx="4380889" cy="2565400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it-IT" b="1" dirty="0">
                <a:solidFill>
                  <a:schemeClr val="tx1"/>
                </a:solidFill>
              </a:rPr>
              <a:t>Rendite catastali di importo non rilevante</a:t>
            </a:r>
          </a:p>
          <a:p>
            <a:pPr algn="ctr"/>
            <a:r>
              <a:rPr lang="it-IT" sz="1600" dirty="0">
                <a:solidFill>
                  <a:schemeClr val="tx1"/>
                </a:solidFill>
              </a:rPr>
              <a:t>(le segnalazioni si possono inviare ma vengono “scartate” dall’Agenzia se di importo non rilevante - consultarsi con referente Agenzia per definire importo)</a:t>
            </a:r>
          </a:p>
        </p:txBody>
      </p:sp>
      <p:sp>
        <p:nvSpPr>
          <p:cNvPr id="21" name="Ovale 6"/>
          <p:cNvSpPr>
            <a:spLocks noChangeArrowheads="1"/>
          </p:cNvSpPr>
          <p:nvPr/>
        </p:nvSpPr>
        <p:spPr bwMode="auto">
          <a:xfrm>
            <a:off x="5318125" y="4136251"/>
            <a:ext cx="3248026" cy="2130425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it-IT" b="1" dirty="0" smtClean="0">
                <a:solidFill>
                  <a:schemeClr val="tx1"/>
                </a:solidFill>
              </a:rPr>
              <a:t>Immobili non soggetti ad IRPEF o con </a:t>
            </a:r>
            <a:r>
              <a:rPr lang="it-IT" b="1" dirty="0">
                <a:solidFill>
                  <a:schemeClr val="tx1"/>
                </a:solidFill>
              </a:rPr>
              <a:t>effetto «sostitutivo» IMU/IRPEF</a:t>
            </a:r>
          </a:p>
          <a:p>
            <a:pPr algn="ctr"/>
            <a:r>
              <a:rPr lang="it-IT" sz="1600" dirty="0">
                <a:solidFill>
                  <a:schemeClr val="tx1"/>
                </a:solidFill>
              </a:rPr>
              <a:t>(abitazione principale e immobili non locati)</a:t>
            </a:r>
          </a:p>
        </p:txBody>
      </p:sp>
      <p:sp>
        <p:nvSpPr>
          <p:cNvPr id="25" name="Freccia in giù 4"/>
          <p:cNvSpPr>
            <a:spLocks noChangeArrowheads="1"/>
          </p:cNvSpPr>
          <p:nvPr/>
        </p:nvSpPr>
        <p:spPr bwMode="auto">
          <a:xfrm rot="2954575">
            <a:off x="3860028" y="3455040"/>
            <a:ext cx="239032" cy="878528"/>
          </a:xfrm>
          <a:prstGeom prst="downArrow">
            <a:avLst>
              <a:gd name="adj1" fmla="val 50000"/>
              <a:gd name="adj2" fmla="val 50113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28" name="Freccia in giù 11"/>
          <p:cNvSpPr>
            <a:spLocks noChangeArrowheads="1"/>
          </p:cNvSpPr>
          <p:nvPr/>
        </p:nvSpPr>
        <p:spPr bwMode="auto">
          <a:xfrm rot="-2895589">
            <a:off x="5826648" y="3439940"/>
            <a:ext cx="262429" cy="880997"/>
          </a:xfrm>
          <a:prstGeom prst="downArrow">
            <a:avLst>
              <a:gd name="adj1" fmla="val 50000"/>
              <a:gd name="adj2" fmla="val 49952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334080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ttangolo arrotondato 5"/>
          <p:cNvSpPr>
            <a:spLocks noChangeArrowheads="1"/>
          </p:cNvSpPr>
          <p:nvPr/>
        </p:nvSpPr>
        <p:spPr bwMode="auto">
          <a:xfrm>
            <a:off x="885652" y="1513818"/>
            <a:ext cx="7848600" cy="536656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342900" indent="-338138" algn="ctr"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500" b="1" dirty="0"/>
              <a:t>Proprietà o diritto reale non indicati in </a:t>
            </a:r>
            <a:r>
              <a:rPr lang="it-IT" sz="2500" b="1" dirty="0" smtClean="0"/>
              <a:t>dichiarazione</a:t>
            </a:r>
            <a:endParaRPr lang="it-IT" sz="2500" b="1" dirty="0"/>
          </a:p>
        </p:txBody>
      </p:sp>
      <p:sp>
        <p:nvSpPr>
          <p:cNvPr id="13" name="Titolo 5"/>
          <p:cNvSpPr txBox="1">
            <a:spLocks/>
          </p:cNvSpPr>
          <p:nvPr/>
        </p:nvSpPr>
        <p:spPr>
          <a:xfrm>
            <a:off x="1399676" y="591466"/>
            <a:ext cx="7166474" cy="877155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000" kern="1200">
                <a:solidFill>
                  <a:srgbClr val="004B6B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pPr algn="ctr"/>
            <a:r>
              <a:rPr lang="it-IT" sz="2500" b="1" dirty="0" smtClean="0">
                <a:latin typeface="Arial" pitchFamily="34" charset="0"/>
                <a:cs typeface="Arial" pitchFamily="34" charset="0"/>
              </a:rPr>
              <a:t>AMBITO:</a:t>
            </a:r>
            <a:br>
              <a:rPr lang="it-IT" sz="2500" b="1" dirty="0" smtClean="0">
                <a:latin typeface="Arial" pitchFamily="34" charset="0"/>
                <a:cs typeface="Arial" pitchFamily="34" charset="0"/>
              </a:rPr>
            </a:br>
            <a:r>
              <a:rPr lang="it-IT" sz="2500" b="1" dirty="0" smtClean="0">
                <a:latin typeface="Arial" pitchFamily="34" charset="0"/>
                <a:cs typeface="Arial" pitchFamily="34" charset="0"/>
              </a:rPr>
              <a:t>Proprietà edilizie e patrimonio immobiliare</a:t>
            </a:r>
            <a:endParaRPr lang="it-IT" sz="25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3"/>
          <a:srcRect l="1401" t="13512" r="4027" b="5997"/>
          <a:stretch>
            <a:fillRect/>
          </a:stretch>
        </p:blipFill>
        <p:spPr bwMode="auto">
          <a:xfrm>
            <a:off x="457199" y="2618630"/>
            <a:ext cx="8277053" cy="3979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Ovale 11"/>
          <p:cNvSpPr>
            <a:spLocks noChangeArrowheads="1"/>
          </p:cNvSpPr>
          <p:nvPr/>
        </p:nvSpPr>
        <p:spPr bwMode="auto">
          <a:xfrm>
            <a:off x="7070258" y="2618630"/>
            <a:ext cx="1979612" cy="631352"/>
          </a:xfrm>
          <a:prstGeom prst="ellipse">
            <a:avLst/>
          </a:prstGeom>
          <a:noFill/>
          <a:ln w="6350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28" name="Ovale 11"/>
          <p:cNvSpPr>
            <a:spLocks noChangeArrowheads="1"/>
          </p:cNvSpPr>
          <p:nvPr/>
        </p:nvSpPr>
        <p:spPr bwMode="auto">
          <a:xfrm>
            <a:off x="404593" y="5749926"/>
            <a:ext cx="1979613" cy="503237"/>
          </a:xfrm>
          <a:prstGeom prst="ellips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7" name="Rettangolo arrotondato 5"/>
          <p:cNvSpPr>
            <a:spLocks noChangeArrowheads="1"/>
          </p:cNvSpPr>
          <p:nvPr/>
        </p:nvSpPr>
        <p:spPr bwMode="auto">
          <a:xfrm>
            <a:off x="885652" y="2081974"/>
            <a:ext cx="7848600" cy="536656"/>
          </a:xfrm>
          <a:prstGeom prst="roundRect">
            <a:avLst>
              <a:gd name="adj" fmla="val 16667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342900" indent="-338138" algn="ctr"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500" b="1" dirty="0" smtClean="0">
                <a:solidFill>
                  <a:schemeClr val="bg1"/>
                </a:solidFill>
              </a:rPr>
              <a:t>FABBRICATI FANTASMA</a:t>
            </a:r>
            <a:endParaRPr lang="it-IT" sz="25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6296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olo 5"/>
          <p:cNvSpPr txBox="1">
            <a:spLocks/>
          </p:cNvSpPr>
          <p:nvPr/>
        </p:nvSpPr>
        <p:spPr>
          <a:xfrm>
            <a:off x="1399676" y="591466"/>
            <a:ext cx="7166474" cy="877155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000" kern="1200">
                <a:solidFill>
                  <a:srgbClr val="004B6B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pPr algn="ctr"/>
            <a:r>
              <a:rPr lang="it-IT" sz="2500" b="1" dirty="0" smtClean="0">
                <a:latin typeface="Arial" pitchFamily="34" charset="0"/>
                <a:cs typeface="Arial" pitchFamily="34" charset="0"/>
              </a:rPr>
              <a:t>AMBITO:</a:t>
            </a:r>
            <a:br>
              <a:rPr lang="it-IT" sz="2500" b="1" dirty="0" smtClean="0">
                <a:latin typeface="Arial" pitchFamily="34" charset="0"/>
                <a:cs typeface="Arial" pitchFamily="34" charset="0"/>
              </a:rPr>
            </a:br>
            <a:r>
              <a:rPr lang="it-IT" sz="2500" b="1" dirty="0" smtClean="0">
                <a:latin typeface="Arial" pitchFamily="34" charset="0"/>
                <a:cs typeface="Arial" pitchFamily="34" charset="0"/>
              </a:rPr>
              <a:t>Proprietà edilizie e patrimonio immobiliare</a:t>
            </a:r>
            <a:endParaRPr lang="it-IT" sz="25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Scheda 14"/>
          <p:cNvSpPr>
            <a:spLocks noChangeArrowheads="1"/>
          </p:cNvSpPr>
          <p:nvPr/>
        </p:nvSpPr>
        <p:spPr bwMode="auto">
          <a:xfrm>
            <a:off x="713068" y="2755782"/>
            <a:ext cx="1680508" cy="1913199"/>
          </a:xfrm>
          <a:prstGeom prst="flowChartPunchedCard">
            <a:avLst/>
          </a:prstGeom>
          <a:solidFill>
            <a:srgbClr val="24FC2E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it-IT" b="1" dirty="0">
                <a:solidFill>
                  <a:schemeClr val="tx1"/>
                </a:solidFill>
              </a:rPr>
              <a:t>Ricerca ed esame fabbricati fantasma su </a:t>
            </a:r>
            <a:r>
              <a:rPr lang="it-IT" b="1" dirty="0" err="1">
                <a:solidFill>
                  <a:schemeClr val="tx1"/>
                </a:solidFill>
              </a:rPr>
              <a:t>Sister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8" name="Scheda 15"/>
          <p:cNvSpPr>
            <a:spLocks noChangeArrowheads="1"/>
          </p:cNvSpPr>
          <p:nvPr/>
        </p:nvSpPr>
        <p:spPr bwMode="auto">
          <a:xfrm>
            <a:off x="3594919" y="2755783"/>
            <a:ext cx="1972163" cy="1913197"/>
          </a:xfrm>
          <a:prstGeom prst="flowChartPunchedCard">
            <a:avLst/>
          </a:prstGeom>
          <a:solidFill>
            <a:srgbClr val="24FC2E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it-IT" b="1" dirty="0">
                <a:solidFill>
                  <a:schemeClr val="tx1"/>
                </a:solidFill>
              </a:rPr>
              <a:t>Verifica fabbricati ai fini IMU ed </a:t>
            </a:r>
            <a:r>
              <a:rPr lang="it-IT" b="1" dirty="0" smtClean="0">
                <a:solidFill>
                  <a:schemeClr val="tx1"/>
                </a:solidFill>
              </a:rPr>
              <a:t>Edilizi</a:t>
            </a:r>
          </a:p>
          <a:p>
            <a:pPr algn="ctr"/>
            <a:r>
              <a:rPr lang="it-IT" b="1" dirty="0" smtClean="0">
                <a:solidFill>
                  <a:schemeClr val="tx1"/>
                </a:solidFill>
              </a:rPr>
              <a:t>(</a:t>
            </a:r>
            <a:r>
              <a:rPr lang="it-IT" i="1" dirty="0" smtClean="0">
                <a:solidFill>
                  <a:schemeClr val="tx1"/>
                </a:solidFill>
              </a:rPr>
              <a:t>decorrenza</a:t>
            </a:r>
            <a:r>
              <a:rPr lang="it-IT" i="1" dirty="0">
                <a:solidFill>
                  <a:schemeClr val="tx1"/>
                </a:solidFill>
              </a:rPr>
              <a:t>, retroattività</a:t>
            </a:r>
            <a:r>
              <a:rPr lang="it-IT" b="1" dirty="0">
                <a:solidFill>
                  <a:schemeClr val="tx1"/>
                </a:solidFill>
              </a:rPr>
              <a:t>)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9" name="Scheda 16"/>
          <p:cNvSpPr>
            <a:spLocks noChangeArrowheads="1"/>
          </p:cNvSpPr>
          <p:nvPr/>
        </p:nvSpPr>
        <p:spPr bwMode="auto">
          <a:xfrm>
            <a:off x="6906676" y="2755782"/>
            <a:ext cx="1659474" cy="1913197"/>
          </a:xfrm>
          <a:prstGeom prst="flowChartPunchedCard">
            <a:avLst/>
          </a:prstGeom>
          <a:solidFill>
            <a:srgbClr val="24FC2E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it-IT" b="1" dirty="0">
                <a:solidFill>
                  <a:schemeClr val="tx1"/>
                </a:solidFill>
              </a:rPr>
              <a:t>Verifica fabbricati nella dichiarazione dei redditi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0" name="Nastro perforato 17"/>
          <p:cNvSpPr>
            <a:spLocks noChangeArrowheads="1"/>
          </p:cNvSpPr>
          <p:nvPr/>
        </p:nvSpPr>
        <p:spPr bwMode="auto">
          <a:xfrm>
            <a:off x="1399676" y="5237018"/>
            <a:ext cx="5333633" cy="1343891"/>
          </a:xfrm>
          <a:prstGeom prst="flowChartPunchedTape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Segnalazione qualificata in assenza di fabbricati nella dichiarazione dei redditi</a:t>
            </a:r>
          </a:p>
        </p:txBody>
      </p:sp>
      <p:sp>
        <p:nvSpPr>
          <p:cNvPr id="11" name="Freccia a destra 18"/>
          <p:cNvSpPr>
            <a:spLocks noChangeArrowheads="1"/>
          </p:cNvSpPr>
          <p:nvPr/>
        </p:nvSpPr>
        <p:spPr bwMode="auto">
          <a:xfrm>
            <a:off x="2662945" y="3348201"/>
            <a:ext cx="759127" cy="489508"/>
          </a:xfrm>
          <a:prstGeom prst="rightArrow">
            <a:avLst>
              <a:gd name="adj1" fmla="val 50000"/>
              <a:gd name="adj2" fmla="val 49908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14" name="Freccia a sinistra 21"/>
          <p:cNvSpPr>
            <a:spLocks noChangeArrowheads="1"/>
          </p:cNvSpPr>
          <p:nvPr/>
        </p:nvSpPr>
        <p:spPr bwMode="auto">
          <a:xfrm rot="-2376121">
            <a:off x="5620791" y="4679922"/>
            <a:ext cx="1233110" cy="609551"/>
          </a:xfrm>
          <a:prstGeom prst="leftArrow">
            <a:avLst>
              <a:gd name="adj1" fmla="val 50000"/>
              <a:gd name="adj2" fmla="val 50060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it-IT" b="1" dirty="0">
                <a:solidFill>
                  <a:schemeClr val="tx1"/>
                </a:solidFill>
              </a:rPr>
              <a:t>ESITO</a:t>
            </a:r>
          </a:p>
        </p:txBody>
      </p:sp>
      <p:sp>
        <p:nvSpPr>
          <p:cNvPr id="16" name="Rettangolo arrotondato 5"/>
          <p:cNvSpPr>
            <a:spLocks noChangeArrowheads="1"/>
          </p:cNvSpPr>
          <p:nvPr/>
        </p:nvSpPr>
        <p:spPr bwMode="auto">
          <a:xfrm>
            <a:off x="885652" y="1513818"/>
            <a:ext cx="7848600" cy="536656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342900" indent="-338138" algn="ctr"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500" b="1" dirty="0"/>
              <a:t>Proprietà o diritto reale non indicati in </a:t>
            </a:r>
            <a:r>
              <a:rPr lang="it-IT" sz="2500" b="1" dirty="0" smtClean="0"/>
              <a:t>dichiarazione</a:t>
            </a:r>
            <a:endParaRPr lang="it-IT" sz="2500" b="1" dirty="0"/>
          </a:p>
        </p:txBody>
      </p:sp>
      <p:sp>
        <p:nvSpPr>
          <p:cNvPr id="17" name="Rettangolo arrotondato 5"/>
          <p:cNvSpPr>
            <a:spLocks noChangeArrowheads="1"/>
          </p:cNvSpPr>
          <p:nvPr/>
        </p:nvSpPr>
        <p:spPr bwMode="auto">
          <a:xfrm>
            <a:off x="885652" y="2081974"/>
            <a:ext cx="7848600" cy="536656"/>
          </a:xfrm>
          <a:prstGeom prst="roundRect">
            <a:avLst>
              <a:gd name="adj" fmla="val 16667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342900" indent="-338138" algn="ctr"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500" b="1" dirty="0" smtClean="0">
                <a:solidFill>
                  <a:schemeClr val="bg1"/>
                </a:solidFill>
              </a:rPr>
              <a:t>FABBRICATI FANTASMA</a:t>
            </a:r>
            <a:endParaRPr lang="it-IT" sz="2500" b="1" dirty="0">
              <a:solidFill>
                <a:schemeClr val="bg1"/>
              </a:solidFill>
            </a:endParaRPr>
          </a:p>
        </p:txBody>
      </p:sp>
      <p:sp>
        <p:nvSpPr>
          <p:cNvPr id="18" name="Freccia a destra 18"/>
          <p:cNvSpPr>
            <a:spLocks noChangeArrowheads="1"/>
          </p:cNvSpPr>
          <p:nvPr/>
        </p:nvSpPr>
        <p:spPr bwMode="auto">
          <a:xfrm>
            <a:off x="5974182" y="3348201"/>
            <a:ext cx="759127" cy="489508"/>
          </a:xfrm>
          <a:prstGeom prst="rightArrow">
            <a:avLst>
              <a:gd name="adj1" fmla="val 50000"/>
              <a:gd name="adj2" fmla="val 49908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40856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Presentazione_STRUTTURA-0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2208" cy="6858000"/>
          </a:xfrm>
          <a:prstGeom prst="rect">
            <a:avLst/>
          </a:prstGeom>
        </p:spPr>
      </p:pic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1559623" y="2182950"/>
            <a:ext cx="5544784" cy="2268585"/>
          </a:xfrm>
        </p:spPr>
        <p:txBody>
          <a:bodyPr>
            <a:normAutofit/>
          </a:bodyPr>
          <a:lstStyle/>
          <a:p>
            <a:r>
              <a:rPr lang="it-IT" sz="3200" b="1" dirty="0" smtClean="0"/>
              <a:t>L’ambito “Urbanistica e territorio”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/>
              <a:t/>
            </a:r>
            <a:br>
              <a:rPr lang="it-IT" dirty="0"/>
            </a:br>
            <a:endParaRPr lang="it-IT" sz="25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43791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contenuto 6"/>
          <p:cNvSpPr>
            <a:spLocks noGrp="1"/>
          </p:cNvSpPr>
          <p:nvPr>
            <p:ph idx="1"/>
          </p:nvPr>
        </p:nvSpPr>
        <p:spPr>
          <a:xfrm>
            <a:off x="1399675" y="1600200"/>
            <a:ext cx="7327465" cy="4331043"/>
          </a:xfrm>
        </p:spPr>
        <p:txBody>
          <a:bodyPr>
            <a:noAutofit/>
          </a:bodyPr>
          <a:lstStyle/>
          <a:p>
            <a:pPr marL="342900" indent="-338138">
              <a:spcBef>
                <a:spcPts val="500"/>
              </a:spcBef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it-IT" sz="1800" b="1" dirty="0" smtClean="0">
                <a:solidFill>
                  <a:srgbClr val="FF0000"/>
                </a:solidFill>
                <a:latin typeface="Times New Roman" pitchFamily="16" charset="0"/>
                <a:ea typeface="Microsoft YaHei" charset="-122"/>
              </a:rPr>
              <a:t>A) Opere di lottizzazione in funzione strumentale alla cessione di terreni</a:t>
            </a:r>
          </a:p>
          <a:p>
            <a:pPr marL="342900" indent="-338138">
              <a:spcBef>
                <a:spcPts val="500"/>
              </a:spcBef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it-IT" sz="1800" dirty="0" smtClean="0">
                <a:solidFill>
                  <a:srgbClr val="FF0000"/>
                </a:solidFill>
                <a:latin typeface="Times New Roman" pitchFamily="16" charset="0"/>
                <a:ea typeface="Microsoft YaHei" charset="-122"/>
              </a:rPr>
              <a:t>COMPETENZA: </a:t>
            </a:r>
            <a:r>
              <a:rPr lang="it-IT" sz="1800" b="1" dirty="0" smtClean="0">
                <a:solidFill>
                  <a:srgbClr val="FF0000"/>
                </a:solidFill>
                <a:latin typeface="Times New Roman" pitchFamily="16" charset="0"/>
                <a:ea typeface="Microsoft YaHei" charset="-122"/>
              </a:rPr>
              <a:t>Agenzia delle entrate</a:t>
            </a:r>
            <a:r>
              <a:rPr lang="it-IT" sz="1800" dirty="0" smtClean="0">
                <a:solidFill>
                  <a:srgbClr val="FF0000"/>
                </a:solidFill>
                <a:latin typeface="Times New Roman" pitchFamily="16" charset="0"/>
                <a:ea typeface="Microsoft YaHei" charset="-122"/>
              </a:rPr>
              <a:t>.</a:t>
            </a:r>
          </a:p>
          <a:p>
            <a:pPr marL="342900" indent="-338138"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dirty="0" smtClean="0">
              <a:solidFill>
                <a:srgbClr val="000000"/>
              </a:solidFill>
            </a:endParaRPr>
          </a:p>
          <a:p>
            <a:pPr marL="342900" indent="-338138">
              <a:spcBef>
                <a:spcPts val="500"/>
              </a:spcBef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it-IT" b="1" dirty="0" smtClean="0">
                <a:solidFill>
                  <a:srgbClr val="3333CC"/>
                </a:solidFill>
                <a:latin typeface="Times New Roman" pitchFamily="16" charset="0"/>
                <a:ea typeface="Microsoft YaHei" charset="-122"/>
              </a:rPr>
              <a:t>B) Professionista od imprenditore che ha partecipato ad operazioni di abusivismo edilizio</a:t>
            </a:r>
          </a:p>
          <a:p>
            <a:pPr marL="342900" indent="-338138">
              <a:spcBef>
                <a:spcPts val="500"/>
              </a:spcBef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it-IT" dirty="0" smtClean="0">
                <a:solidFill>
                  <a:srgbClr val="000000"/>
                </a:solidFill>
                <a:latin typeface="Times New Roman" pitchFamily="16" charset="0"/>
                <a:ea typeface="Microsoft YaHei" charset="-122"/>
              </a:rPr>
              <a:t>Tale tipologia è suddivisa in due sottocategorie:</a:t>
            </a:r>
          </a:p>
          <a:p>
            <a:pPr marL="342900" indent="-338138">
              <a:spcBef>
                <a:spcPts val="500"/>
              </a:spcBef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endParaRPr lang="it-IT" sz="200" dirty="0" smtClean="0">
              <a:solidFill>
                <a:srgbClr val="000000"/>
              </a:solidFill>
              <a:latin typeface="Times New Roman" pitchFamily="16" charset="0"/>
              <a:ea typeface="Microsoft YaHei" charset="-122"/>
            </a:endParaRPr>
          </a:p>
          <a:p>
            <a:pPr marL="342900" indent="-338138">
              <a:spcBef>
                <a:spcPts val="500"/>
              </a:spcBef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it-IT" dirty="0" smtClean="0">
                <a:solidFill>
                  <a:srgbClr val="000000"/>
                </a:solidFill>
                <a:latin typeface="Times New Roman" pitchFamily="16" charset="0"/>
                <a:ea typeface="Microsoft YaHei" charset="-122"/>
              </a:rPr>
              <a:t>1) segnalazioni relative ai </a:t>
            </a:r>
            <a:r>
              <a:rPr lang="it-IT" i="1" dirty="0" smtClean="0">
                <a:solidFill>
                  <a:srgbClr val="000000"/>
                </a:solidFill>
                <a:latin typeface="Times New Roman" pitchFamily="16" charset="0"/>
                <a:ea typeface="Microsoft YaHei" charset="-122"/>
              </a:rPr>
              <a:t>professionisti </a:t>
            </a:r>
            <a:r>
              <a:rPr lang="it-IT" dirty="0" smtClean="0">
                <a:solidFill>
                  <a:srgbClr val="000000"/>
                </a:solidFill>
                <a:latin typeface="Times New Roman" pitchFamily="16" charset="0"/>
                <a:ea typeface="Microsoft YaHei" charset="-122"/>
              </a:rPr>
              <a:t>che ha partecipato ad operazioni di abusivismo edilizio</a:t>
            </a:r>
          </a:p>
          <a:p>
            <a:pPr marL="342900" indent="-338138">
              <a:spcBef>
                <a:spcPts val="500"/>
              </a:spcBef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it-IT" dirty="0" smtClean="0">
                <a:solidFill>
                  <a:srgbClr val="000000"/>
                </a:solidFill>
                <a:latin typeface="Times New Roman" pitchFamily="16" charset="0"/>
                <a:ea typeface="Microsoft YaHei" charset="-122"/>
              </a:rPr>
              <a:t>COMPETENZA: </a:t>
            </a:r>
            <a:r>
              <a:rPr lang="it-IT" b="1" dirty="0" smtClean="0">
                <a:solidFill>
                  <a:srgbClr val="000000"/>
                </a:solidFill>
                <a:latin typeface="Times New Roman" pitchFamily="16" charset="0"/>
                <a:ea typeface="Microsoft YaHei" charset="-122"/>
              </a:rPr>
              <a:t>Agenzia delle entrate</a:t>
            </a:r>
            <a:r>
              <a:rPr lang="it-IT" dirty="0" smtClean="0">
                <a:solidFill>
                  <a:srgbClr val="000000"/>
                </a:solidFill>
                <a:latin typeface="Times New Roman" pitchFamily="16" charset="0"/>
                <a:ea typeface="Microsoft YaHei" charset="-122"/>
              </a:rPr>
              <a:t>.</a:t>
            </a:r>
          </a:p>
          <a:p>
            <a:pPr marL="342900" indent="-338138">
              <a:spcBef>
                <a:spcPts val="500"/>
              </a:spcBef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endParaRPr lang="it-IT" sz="200" dirty="0" smtClean="0">
              <a:solidFill>
                <a:srgbClr val="000000"/>
              </a:solidFill>
              <a:latin typeface="Times New Roman" pitchFamily="16" charset="0"/>
              <a:ea typeface="Microsoft YaHei" charset="-122"/>
            </a:endParaRPr>
          </a:p>
          <a:p>
            <a:pPr marL="342900" indent="-338138">
              <a:spcBef>
                <a:spcPts val="500"/>
              </a:spcBef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it-IT" dirty="0" smtClean="0">
                <a:solidFill>
                  <a:srgbClr val="000000"/>
                </a:solidFill>
                <a:latin typeface="Times New Roman" pitchFamily="16" charset="0"/>
                <a:ea typeface="Microsoft YaHei" charset="-122"/>
              </a:rPr>
              <a:t>2) segnalazioni relative agli </a:t>
            </a:r>
            <a:r>
              <a:rPr lang="it-IT" i="1" dirty="0" smtClean="0">
                <a:solidFill>
                  <a:srgbClr val="000000"/>
                </a:solidFill>
                <a:latin typeface="Times New Roman" pitchFamily="16" charset="0"/>
                <a:ea typeface="Microsoft YaHei" charset="-122"/>
              </a:rPr>
              <a:t>imprenditori </a:t>
            </a:r>
            <a:r>
              <a:rPr lang="it-IT" dirty="0" smtClean="0">
                <a:solidFill>
                  <a:srgbClr val="000000"/>
                </a:solidFill>
                <a:latin typeface="Times New Roman" pitchFamily="16" charset="0"/>
                <a:ea typeface="Microsoft YaHei" charset="-122"/>
              </a:rPr>
              <a:t>che ha partecipato ad operazioni di abusivismo edilizio</a:t>
            </a:r>
          </a:p>
          <a:p>
            <a:pPr marL="342900" indent="-338138">
              <a:spcBef>
                <a:spcPts val="500"/>
              </a:spcBef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it-IT" dirty="0" smtClean="0">
                <a:solidFill>
                  <a:srgbClr val="000000"/>
                </a:solidFill>
                <a:latin typeface="Times New Roman" pitchFamily="16" charset="0"/>
                <a:ea typeface="Microsoft YaHei" charset="-122"/>
              </a:rPr>
              <a:t>COMPETENZA: </a:t>
            </a:r>
            <a:r>
              <a:rPr lang="it-IT" b="1" dirty="0" smtClean="0">
                <a:solidFill>
                  <a:srgbClr val="000000"/>
                </a:solidFill>
                <a:latin typeface="Times New Roman" pitchFamily="16" charset="0"/>
                <a:ea typeface="Microsoft YaHei" charset="-122"/>
              </a:rPr>
              <a:t>Guardia di Finanza</a:t>
            </a: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1BA9E-CF39-5A4C-A796-CE277B4E7A22}" type="slidenum">
              <a:rPr lang="it-IT" smtClean="0"/>
              <a:pPr/>
              <a:t>15</a:t>
            </a:fld>
            <a:endParaRPr lang="it-IT" dirty="0"/>
          </a:p>
        </p:txBody>
      </p:sp>
      <p:sp>
        <p:nvSpPr>
          <p:cNvPr id="6" name="Titolo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it-IT" sz="3200" dirty="0"/>
              <a:t>AMBITO:</a:t>
            </a:r>
            <a:br>
              <a:rPr lang="it-IT" sz="3200" dirty="0"/>
            </a:br>
            <a:r>
              <a:rPr lang="it-IT" sz="3200" dirty="0" smtClean="0"/>
              <a:t>Urbanistica e Territorio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4869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ttangolo arrotondato 5"/>
          <p:cNvSpPr>
            <a:spLocks noChangeArrowheads="1"/>
          </p:cNvSpPr>
          <p:nvPr/>
        </p:nvSpPr>
        <p:spPr bwMode="auto">
          <a:xfrm>
            <a:off x="471056" y="1468621"/>
            <a:ext cx="8672944" cy="512579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it-IT" sz="2000" b="1" dirty="0" smtClean="0">
                <a:latin typeface="Arial" pitchFamily="34" charset="0"/>
                <a:ea typeface="Microsoft YaHei" charset="-122"/>
                <a:cs typeface="Arial" pitchFamily="34" charset="0"/>
              </a:rPr>
              <a:t>Opere di lottizzazione in funzione strumentale alla cessione di terreni</a:t>
            </a:r>
            <a:endParaRPr lang="it-IT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itolo 5"/>
          <p:cNvSpPr txBox="1">
            <a:spLocks/>
          </p:cNvSpPr>
          <p:nvPr/>
        </p:nvSpPr>
        <p:spPr>
          <a:xfrm>
            <a:off x="1399676" y="591466"/>
            <a:ext cx="7166474" cy="877155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000" kern="1200">
                <a:solidFill>
                  <a:srgbClr val="004B6B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pPr algn="ctr"/>
            <a:r>
              <a:rPr lang="it-IT" sz="2500" b="1" dirty="0" smtClean="0">
                <a:latin typeface="Arial" pitchFamily="34" charset="0"/>
                <a:cs typeface="Arial" pitchFamily="34" charset="0"/>
              </a:rPr>
              <a:t>AMBITO:</a:t>
            </a:r>
            <a:br>
              <a:rPr lang="it-IT" sz="2500" b="1" dirty="0" smtClean="0">
                <a:latin typeface="Arial" pitchFamily="34" charset="0"/>
                <a:cs typeface="Arial" pitchFamily="34" charset="0"/>
              </a:rPr>
            </a:br>
            <a:r>
              <a:rPr lang="it-IT" sz="2500" b="1" dirty="0" smtClean="0">
                <a:latin typeface="Arial" pitchFamily="34" charset="0"/>
                <a:cs typeface="Arial" pitchFamily="34" charset="0"/>
              </a:rPr>
              <a:t>Proprietà edilizie e patrimonio immobiliare</a:t>
            </a:r>
            <a:endParaRPr lang="it-IT" sz="25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692727" y="2161309"/>
            <a:ext cx="817285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b="1" dirty="0" smtClean="0"/>
              <a:t>ASPETTI DA TENERE IN CONSIDERAZIONE:</a:t>
            </a:r>
          </a:p>
          <a:p>
            <a:pPr lvl="0" algn="just">
              <a:buFont typeface="Wingdings" pitchFamily="2" charset="2"/>
              <a:buChar char="Ø"/>
            </a:pPr>
            <a:r>
              <a:rPr lang="it-IT" dirty="0" smtClean="0"/>
              <a:t> Valori aree fabbricabili stabiliti dal Comune ai fini IMU;</a:t>
            </a:r>
          </a:p>
          <a:p>
            <a:pPr lvl="0" algn="just">
              <a:buFont typeface="Wingdings" pitchFamily="2" charset="2"/>
              <a:buChar char="Ø"/>
            </a:pPr>
            <a:r>
              <a:rPr lang="it-IT" dirty="0" smtClean="0"/>
              <a:t> Contribuenti proprietari di terreni sui quali sono state effettuate opere di lottizzazione, anche abusive</a:t>
            </a:r>
          </a:p>
          <a:p>
            <a:pPr lvl="0" algn="just">
              <a:buFont typeface="Wingdings" pitchFamily="2" charset="2"/>
              <a:buChar char="Ø"/>
            </a:pPr>
            <a:r>
              <a:rPr lang="it-IT" dirty="0" smtClean="0"/>
              <a:t>Terreni in seguito venduti senza che il cedente abbia dichiarato il la plusvalenza (“guadagno”): differenza tra corrispettivo incassato e costo di acquisto (aumentato dei costi deducibili appositamente documentati) </a:t>
            </a:r>
          </a:p>
          <a:p>
            <a:pPr algn="just">
              <a:buFont typeface="Wingdings" pitchFamily="2" charset="2"/>
              <a:buChar char="Ø"/>
            </a:pPr>
            <a:r>
              <a:rPr lang="it-IT" dirty="0" smtClean="0"/>
              <a:t>Assoggettamento plusvalenze nell’anno in cui è percepito il corrispettivo</a:t>
            </a:r>
          </a:p>
          <a:p>
            <a:pPr lvl="0" algn="just">
              <a:buFont typeface="Wingdings" pitchFamily="2" charset="2"/>
              <a:buChar char="Ø"/>
            </a:pPr>
            <a:r>
              <a:rPr lang="it-IT" dirty="0" smtClean="0"/>
              <a:t> Indicare anno di imposta del trasferimento</a:t>
            </a:r>
          </a:p>
          <a:p>
            <a:pPr lvl="0" algn="just">
              <a:buFont typeface="Wingdings" pitchFamily="2" charset="2"/>
              <a:buChar char="Ø"/>
            </a:pPr>
            <a:r>
              <a:rPr lang="it-IT" dirty="0" smtClean="0"/>
              <a:t> Termini per invio segnalazione:</a:t>
            </a:r>
          </a:p>
          <a:p>
            <a:pPr lvl="1" algn="just">
              <a:buFont typeface="Wingdings" pitchFamily="2" charset="2"/>
              <a:buChar char="Ø"/>
            </a:pPr>
            <a:r>
              <a:rPr lang="it-IT" dirty="0" smtClean="0"/>
              <a:t> Ai fini imposta di registro: segnalazione entro 2 anni dalla data di registrazione dell’atto</a:t>
            </a:r>
          </a:p>
          <a:p>
            <a:pPr lvl="1" algn="just">
              <a:buFont typeface="Wingdings" pitchFamily="2" charset="2"/>
              <a:buChar char="Ø"/>
            </a:pPr>
            <a:r>
              <a:rPr lang="it-IT" dirty="0" smtClean="0"/>
              <a:t>Ai fini imposta sul reddito: segnalazione entro 5 anni dalla data di cessione</a:t>
            </a:r>
          </a:p>
          <a:p>
            <a:pPr lvl="0" algn="just">
              <a:buFont typeface="Wingdings" pitchFamily="2" charset="2"/>
              <a:buChar char="Ø"/>
            </a:pPr>
            <a:r>
              <a:rPr lang="it-IT" dirty="0" smtClean="0"/>
              <a:t>Verifica su </a:t>
            </a:r>
            <a:r>
              <a:rPr lang="it-IT" dirty="0" err="1" smtClean="0"/>
              <a:t>Siatel</a:t>
            </a:r>
            <a:r>
              <a:rPr lang="it-IT" dirty="0" smtClean="0"/>
              <a:t>: dati reddituali del contribuente, se ha dichiarato le somme nel quadro RL del modello UNICO</a:t>
            </a:r>
          </a:p>
        </p:txBody>
      </p:sp>
    </p:spTree>
    <p:extLst>
      <p:ext uri="{BB962C8B-B14F-4D97-AF65-F5344CB8AC3E}">
        <p14:creationId xmlns:p14="http://schemas.microsoft.com/office/powerpoint/2010/main" val="19219393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ttangolo arrotondato 5"/>
          <p:cNvSpPr>
            <a:spLocks noChangeArrowheads="1"/>
          </p:cNvSpPr>
          <p:nvPr/>
        </p:nvSpPr>
        <p:spPr bwMode="auto">
          <a:xfrm>
            <a:off x="717550" y="2523495"/>
            <a:ext cx="7848600" cy="740407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buFont typeface="Times New Roman" pitchFamily="16" charset="0"/>
              <a:buNone/>
              <a:defRPr/>
            </a:pPr>
            <a:r>
              <a:rPr lang="it-IT" sz="2000" b="1" dirty="0" smtClean="0">
                <a:latin typeface="Times New Roman" pitchFamily="16" charset="0"/>
                <a:ea typeface="Microsoft YaHei" charset="-122"/>
              </a:rPr>
              <a:t>AREE FABBRICABILI</a:t>
            </a:r>
          </a:p>
          <a:p>
            <a:pPr algn="ctr">
              <a:buFont typeface="Times New Roman" pitchFamily="16" charset="0"/>
              <a:buNone/>
              <a:defRPr/>
            </a:pPr>
            <a:r>
              <a:rPr lang="it-IT" sz="2000" b="1" dirty="0" smtClean="0">
                <a:latin typeface="Times New Roman" pitchFamily="16" charset="0"/>
                <a:ea typeface="Microsoft YaHei" charset="-122"/>
              </a:rPr>
              <a:t>Verifica </a:t>
            </a:r>
            <a:r>
              <a:rPr lang="it-IT" sz="2000" b="1" dirty="0">
                <a:latin typeface="Times New Roman" pitchFamily="16" charset="0"/>
                <a:ea typeface="Microsoft YaHei" charset="-122"/>
              </a:rPr>
              <a:t>valori contenuti in atti di compravendita</a:t>
            </a:r>
            <a:endParaRPr lang="it-IT" sz="2000" b="1" i="1" dirty="0">
              <a:latin typeface="Times New Roman" pitchFamily="16" charset="0"/>
              <a:ea typeface="Microsoft YaHei" charset="-122"/>
            </a:endParaRPr>
          </a:p>
          <a:p>
            <a:pPr marL="342900" indent="-338138" algn="ctr"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2500" b="1" dirty="0">
              <a:solidFill>
                <a:schemeClr val="bg1"/>
              </a:solidFill>
            </a:endParaRPr>
          </a:p>
        </p:txBody>
      </p:sp>
      <p:sp>
        <p:nvSpPr>
          <p:cNvPr id="13" name="Titolo 5"/>
          <p:cNvSpPr txBox="1">
            <a:spLocks/>
          </p:cNvSpPr>
          <p:nvPr/>
        </p:nvSpPr>
        <p:spPr>
          <a:xfrm>
            <a:off x="1399676" y="591466"/>
            <a:ext cx="7166474" cy="877155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000" kern="1200">
                <a:solidFill>
                  <a:srgbClr val="004B6B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pPr algn="ctr"/>
            <a:r>
              <a:rPr lang="it-IT" sz="2500" b="1" dirty="0" smtClean="0">
                <a:latin typeface="Arial" pitchFamily="34" charset="0"/>
                <a:cs typeface="Arial" pitchFamily="34" charset="0"/>
              </a:rPr>
              <a:t>AMBITO:</a:t>
            </a:r>
            <a:br>
              <a:rPr lang="it-IT" sz="2500" b="1" dirty="0" smtClean="0">
                <a:latin typeface="Arial" pitchFamily="34" charset="0"/>
                <a:cs typeface="Arial" pitchFamily="34" charset="0"/>
              </a:rPr>
            </a:br>
            <a:r>
              <a:rPr lang="it-IT" sz="2500" b="1" dirty="0" smtClean="0">
                <a:latin typeface="Arial" pitchFamily="34" charset="0"/>
                <a:cs typeface="Arial" pitchFamily="34" charset="0"/>
              </a:rPr>
              <a:t>Urbanistica e Territorio</a:t>
            </a:r>
            <a:endParaRPr lang="it-IT" sz="25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Ovale 2"/>
          <p:cNvSpPr>
            <a:spLocks noChangeArrowheads="1"/>
          </p:cNvSpPr>
          <p:nvPr/>
        </p:nvSpPr>
        <p:spPr bwMode="auto">
          <a:xfrm>
            <a:off x="234357" y="4017214"/>
            <a:ext cx="2903537" cy="2591403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it-IT" sz="2000" b="1" dirty="0">
                <a:solidFill>
                  <a:schemeClr val="tx1"/>
                </a:solidFill>
              </a:rPr>
              <a:t>Valore atto </a:t>
            </a:r>
          </a:p>
          <a:p>
            <a:pPr algn="ctr"/>
            <a:r>
              <a:rPr lang="it-IT" sz="2000" b="1" dirty="0">
                <a:solidFill>
                  <a:schemeClr val="tx1"/>
                </a:solidFill>
              </a:rPr>
              <a:t>&lt;</a:t>
            </a:r>
          </a:p>
          <a:p>
            <a:pPr algn="ctr"/>
            <a:r>
              <a:rPr lang="it-IT" sz="2000" b="1" dirty="0">
                <a:solidFill>
                  <a:schemeClr val="tx1"/>
                </a:solidFill>
              </a:rPr>
              <a:t> valore accertato</a:t>
            </a:r>
          </a:p>
          <a:p>
            <a:pPr algn="ctr"/>
            <a:r>
              <a:rPr lang="it-IT" sz="1600" dirty="0">
                <a:solidFill>
                  <a:schemeClr val="tx1"/>
                </a:solidFill>
              </a:rPr>
              <a:t>(in base a valori stabiliti dal Comune ai fini IMU o in atti di aree similari)</a:t>
            </a:r>
          </a:p>
        </p:txBody>
      </p:sp>
      <p:sp>
        <p:nvSpPr>
          <p:cNvPr id="9" name="Ovale 6"/>
          <p:cNvSpPr>
            <a:spLocks noChangeArrowheads="1"/>
          </p:cNvSpPr>
          <p:nvPr/>
        </p:nvSpPr>
        <p:spPr bwMode="auto">
          <a:xfrm>
            <a:off x="3303588" y="4214158"/>
            <a:ext cx="3124200" cy="2394459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it-IT" sz="2000" b="1" dirty="0">
                <a:solidFill>
                  <a:schemeClr val="tx1"/>
                </a:solidFill>
              </a:rPr>
              <a:t>Valore atto incongruo in base a Piano Regolatore vigente </a:t>
            </a:r>
            <a:endParaRPr lang="it-IT" sz="2000" b="1" dirty="0" smtClean="0">
              <a:solidFill>
                <a:schemeClr val="tx1"/>
              </a:solidFill>
            </a:endParaRPr>
          </a:p>
          <a:p>
            <a:pPr algn="ctr"/>
            <a:r>
              <a:rPr lang="it-IT" sz="1600" dirty="0" smtClean="0">
                <a:solidFill>
                  <a:schemeClr val="tx1"/>
                </a:solidFill>
              </a:rPr>
              <a:t>(</a:t>
            </a:r>
            <a:r>
              <a:rPr lang="it-IT" sz="1600" dirty="0">
                <a:solidFill>
                  <a:schemeClr val="tx1"/>
                </a:solidFill>
              </a:rPr>
              <a:t>tenuto conto di PRGC e non di piano attuativo)</a:t>
            </a:r>
          </a:p>
        </p:txBody>
      </p:sp>
      <p:sp>
        <p:nvSpPr>
          <p:cNvPr id="10" name="Freccia in giù 4"/>
          <p:cNvSpPr>
            <a:spLocks noChangeArrowheads="1"/>
          </p:cNvSpPr>
          <p:nvPr/>
        </p:nvSpPr>
        <p:spPr bwMode="auto">
          <a:xfrm rot="3441384">
            <a:off x="2158282" y="3193428"/>
            <a:ext cx="354662" cy="954407"/>
          </a:xfrm>
          <a:prstGeom prst="downArrow">
            <a:avLst>
              <a:gd name="adj1" fmla="val 50000"/>
              <a:gd name="adj2" fmla="val 50036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11" name="Freccia in giù 10"/>
          <p:cNvSpPr>
            <a:spLocks noChangeArrowheads="1"/>
          </p:cNvSpPr>
          <p:nvPr/>
        </p:nvSpPr>
        <p:spPr bwMode="auto">
          <a:xfrm>
            <a:off x="4555844" y="3400699"/>
            <a:ext cx="409575" cy="813459"/>
          </a:xfrm>
          <a:prstGeom prst="downArrow">
            <a:avLst>
              <a:gd name="adj1" fmla="val 50000"/>
              <a:gd name="adj2" fmla="val 49961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12" name="Freccia in giù 11"/>
          <p:cNvSpPr>
            <a:spLocks noChangeArrowheads="1"/>
          </p:cNvSpPr>
          <p:nvPr/>
        </p:nvSpPr>
        <p:spPr bwMode="auto">
          <a:xfrm rot="-2895589">
            <a:off x="7225903" y="3421543"/>
            <a:ext cx="401579" cy="771774"/>
          </a:xfrm>
          <a:prstGeom prst="downArrow">
            <a:avLst>
              <a:gd name="adj1" fmla="val 50000"/>
              <a:gd name="adj2" fmla="val 49937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14" name="Ovale 12"/>
          <p:cNvSpPr>
            <a:spLocks noChangeArrowheads="1"/>
          </p:cNvSpPr>
          <p:nvPr/>
        </p:nvSpPr>
        <p:spPr bwMode="auto">
          <a:xfrm>
            <a:off x="6583463" y="4214159"/>
            <a:ext cx="2400200" cy="1937259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it-IT" sz="2000" b="1" dirty="0">
                <a:solidFill>
                  <a:schemeClr val="tx1"/>
                </a:solidFill>
              </a:rPr>
              <a:t>Oggetto atto</a:t>
            </a:r>
          </a:p>
          <a:p>
            <a:pPr algn="ctr"/>
            <a:r>
              <a:rPr lang="it-IT" sz="1600" dirty="0" smtClean="0">
                <a:solidFill>
                  <a:schemeClr val="tx1"/>
                </a:solidFill>
              </a:rPr>
              <a:t>(Fabbricato anziché </a:t>
            </a:r>
            <a:r>
              <a:rPr lang="it-IT" sz="1600" dirty="0">
                <a:solidFill>
                  <a:schemeClr val="tx1"/>
                </a:solidFill>
              </a:rPr>
              <a:t>aree </a:t>
            </a:r>
            <a:r>
              <a:rPr lang="it-IT" sz="1600" dirty="0" smtClean="0">
                <a:solidFill>
                  <a:schemeClr val="tx1"/>
                </a:solidFill>
              </a:rPr>
              <a:t>fabbricabile con maggiori capacità edificatorie)</a:t>
            </a:r>
            <a:endParaRPr lang="it-IT" sz="1600" dirty="0">
              <a:solidFill>
                <a:schemeClr val="tx1"/>
              </a:solidFill>
            </a:endParaRPr>
          </a:p>
        </p:txBody>
      </p:sp>
      <p:sp>
        <p:nvSpPr>
          <p:cNvPr id="15" name="Rettangolo arrotondato 5"/>
          <p:cNvSpPr>
            <a:spLocks noChangeArrowheads="1"/>
          </p:cNvSpPr>
          <p:nvPr/>
        </p:nvSpPr>
        <p:spPr bwMode="auto">
          <a:xfrm>
            <a:off x="595745" y="1468622"/>
            <a:ext cx="8269834" cy="101166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it-IT" sz="2800" b="1" dirty="0" smtClean="0">
                <a:latin typeface="Times New Roman" pitchFamily="16" charset="0"/>
                <a:ea typeface="Microsoft YaHei" charset="-122"/>
              </a:rPr>
              <a:t>Opere di lottizzazione in funzione strumentale alla cessione di terreni</a:t>
            </a:r>
            <a:endParaRPr lang="it-IT" sz="28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83166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ttangolo arrotondato 5"/>
          <p:cNvSpPr>
            <a:spLocks noChangeArrowheads="1"/>
          </p:cNvSpPr>
          <p:nvPr/>
        </p:nvSpPr>
        <p:spPr bwMode="auto">
          <a:xfrm>
            <a:off x="471056" y="1468621"/>
            <a:ext cx="8672944" cy="803524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it-IT" sz="2000" b="1" dirty="0" smtClean="0">
                <a:latin typeface="Arial" pitchFamily="34" charset="0"/>
                <a:ea typeface="Microsoft YaHei" charset="-122"/>
                <a:cs typeface="Arial" pitchFamily="34" charset="0"/>
              </a:rPr>
              <a:t>Opere di lottizzazione in funzione strumentale alla cessione di terreni</a:t>
            </a:r>
          </a:p>
          <a:p>
            <a:pPr algn="ctr"/>
            <a:r>
              <a:rPr lang="it-IT" sz="2000" b="1" dirty="0" smtClean="0">
                <a:latin typeface="Arial" pitchFamily="34" charset="0"/>
                <a:ea typeface="Microsoft YaHei" charset="-122"/>
                <a:cs typeface="Arial" pitchFamily="34" charset="0"/>
              </a:rPr>
              <a:t>ESEMPIO</a:t>
            </a:r>
            <a:endParaRPr lang="it-IT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itolo 5"/>
          <p:cNvSpPr txBox="1">
            <a:spLocks/>
          </p:cNvSpPr>
          <p:nvPr/>
        </p:nvSpPr>
        <p:spPr>
          <a:xfrm>
            <a:off x="1399676" y="591466"/>
            <a:ext cx="7166474" cy="877155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000" kern="1200">
                <a:solidFill>
                  <a:srgbClr val="004B6B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pPr algn="ctr"/>
            <a:r>
              <a:rPr lang="it-IT" sz="2500" b="1" dirty="0" smtClean="0">
                <a:latin typeface="Arial" pitchFamily="34" charset="0"/>
                <a:cs typeface="Arial" pitchFamily="34" charset="0"/>
              </a:rPr>
              <a:t>AMBITO:</a:t>
            </a:r>
            <a:br>
              <a:rPr lang="it-IT" sz="2500" b="1" dirty="0" smtClean="0">
                <a:latin typeface="Arial" pitchFamily="34" charset="0"/>
                <a:cs typeface="Arial" pitchFamily="34" charset="0"/>
              </a:rPr>
            </a:br>
            <a:r>
              <a:rPr lang="it-IT" sz="2500" b="1" dirty="0" smtClean="0">
                <a:latin typeface="Arial" pitchFamily="34" charset="0"/>
                <a:cs typeface="Arial" pitchFamily="34" charset="0"/>
              </a:rPr>
              <a:t>Proprietà edilizie e patrimonio immobiliare</a:t>
            </a:r>
            <a:endParaRPr lang="it-IT" sz="25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692727" y="2272145"/>
            <a:ext cx="8172852" cy="349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it-IT" sz="1700" dirty="0" smtClean="0"/>
              <a:t> Tizio il 24/10/2015 ha ceduto a Caio propria abitazione principale (no plusvalenza)</a:t>
            </a:r>
          </a:p>
          <a:p>
            <a:pPr lvl="0"/>
            <a:r>
              <a:rPr lang="it-IT" sz="1700" b="1" dirty="0" smtClean="0"/>
              <a:t>MA E’ STATO RISCONTRATO CHE:</a:t>
            </a:r>
          </a:p>
          <a:p>
            <a:pPr lvl="0">
              <a:buFont typeface="Wingdings" pitchFamily="2" charset="2"/>
              <a:buChar char="Ø"/>
            </a:pPr>
            <a:r>
              <a:rPr lang="it-IT" sz="1700" dirty="0" smtClean="0"/>
              <a:t>  Il 29/07/2015 Tizio ha presentato al Comune una SCIA per la demolizione di fabbricati, situati in lotto edificabile </a:t>
            </a:r>
          </a:p>
          <a:p>
            <a:pPr lvl="0">
              <a:buFont typeface="Wingdings" pitchFamily="2" charset="2"/>
              <a:buChar char="Ø"/>
            </a:pPr>
            <a:r>
              <a:rPr lang="it-IT" sz="1700" dirty="0" smtClean="0"/>
              <a:t>  Il 22/10/2015 Tizio ha presentato al Comune denuncia di inizio lavori per costruzione palazzina residenziale con 6 alloggi</a:t>
            </a:r>
          </a:p>
          <a:p>
            <a:pPr lvl="0">
              <a:buFont typeface="Wingdings" pitchFamily="2" charset="2"/>
              <a:buChar char="Ø"/>
            </a:pPr>
            <a:r>
              <a:rPr lang="it-IT" sz="1700" dirty="0" smtClean="0"/>
              <a:t> Il 24/07/2016 Caio ha accatastato 6 unità abitative in A/2 e n. 6 in C/6</a:t>
            </a:r>
          </a:p>
          <a:p>
            <a:pPr lvl="0">
              <a:buFont typeface="Wingdings" pitchFamily="2" charset="2"/>
              <a:buChar char="Ø"/>
            </a:pPr>
            <a:r>
              <a:rPr lang="it-IT" sz="1700" dirty="0" smtClean="0"/>
              <a:t> Il comune riscontra, pertanto, che oggetto della compravendita non erano fabbricati ma un lotto di area edificabile con maggiore potenzialità edificatoria del fabbricato esistente in precedenza e quindi con maggiore valore di quello dichiarato nell’atto di compravendita</a:t>
            </a:r>
          </a:p>
          <a:p>
            <a:pPr lvl="0">
              <a:buFont typeface="Wingdings" pitchFamily="2" charset="2"/>
              <a:buChar char="Ø"/>
            </a:pPr>
            <a:r>
              <a:rPr lang="it-IT" sz="1700" dirty="0" smtClean="0"/>
              <a:t> Tizio avrebbe dovuto dichiarare il reddito (altri redditi) o versare l’imposta sostitutiva derivante dalla plusvalenza realizzata con la vendita dell’area edificabile. </a:t>
            </a:r>
          </a:p>
          <a:p>
            <a:pPr lvl="0"/>
            <a:r>
              <a:rPr lang="it-IT" sz="1700" b="1" dirty="0" smtClean="0"/>
              <a:t>PERTANTO, ATTENZIONE A:</a:t>
            </a:r>
            <a:endParaRPr lang="it-IT" sz="1700" b="1" dirty="0"/>
          </a:p>
        </p:txBody>
      </p:sp>
      <p:sp>
        <p:nvSpPr>
          <p:cNvPr id="20" name="Arrotonda angolo diagonale rettangolo 19"/>
          <p:cNvSpPr/>
          <p:nvPr/>
        </p:nvSpPr>
        <p:spPr>
          <a:xfrm>
            <a:off x="692727" y="5765409"/>
            <a:ext cx="7259782" cy="643246"/>
          </a:xfrm>
          <a:prstGeom prst="round2DiagRect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162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200" b="1" dirty="0" smtClean="0"/>
              <a:t>passaggi di proprietà intervenuti prima dell’edificazione di complessi immobiliari e successiva vendita</a:t>
            </a:r>
            <a:endParaRPr lang="it-IT" sz="2200" dirty="0"/>
          </a:p>
        </p:txBody>
      </p:sp>
    </p:spTree>
    <p:extLst>
      <p:ext uri="{BB962C8B-B14F-4D97-AF65-F5344CB8AC3E}">
        <p14:creationId xmlns:p14="http://schemas.microsoft.com/office/powerpoint/2010/main" val="19219393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magine 15" descr="Presentazione_STRUTTURA_2016-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itolo 7"/>
          <p:cNvSpPr>
            <a:spLocks noGrp="1"/>
          </p:cNvSpPr>
          <p:nvPr>
            <p:ph type="title"/>
          </p:nvPr>
        </p:nvSpPr>
        <p:spPr>
          <a:xfrm>
            <a:off x="1481006" y="2182952"/>
            <a:ext cx="6019682" cy="2026192"/>
          </a:xfrm>
          <a:noFill/>
        </p:spPr>
        <p:txBody>
          <a:bodyPr>
            <a:normAutofit fontScale="90000"/>
          </a:bodyPr>
          <a:lstStyle/>
          <a:p>
            <a:r>
              <a:rPr lang="it-IT" dirty="0" smtClean="0"/>
              <a:t>Grazie per l’attenzione</a:t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sz="2700" b="1" dirty="0" smtClean="0">
                <a:latin typeface="Arial"/>
                <a:cs typeface="Arial"/>
              </a:rPr>
              <a:t>Christian </a:t>
            </a:r>
            <a:r>
              <a:rPr lang="it-IT" sz="2700" b="1" dirty="0" err="1" smtClean="0">
                <a:latin typeface="Arial"/>
                <a:cs typeface="Arial"/>
              </a:rPr>
              <a:t>Amadeo</a:t>
            </a:r>
            <a:r>
              <a:rPr lang="it-IT" sz="1600" b="1" dirty="0" smtClean="0">
                <a:latin typeface="Arial"/>
                <a:cs typeface="Arial"/>
              </a:rPr>
              <a:t/>
            </a:r>
            <a:br>
              <a:rPr lang="it-IT" sz="1600" b="1" dirty="0" smtClean="0">
                <a:latin typeface="Arial"/>
                <a:cs typeface="Arial"/>
              </a:rPr>
            </a:br>
            <a:r>
              <a:rPr lang="it-IT" sz="1600" b="1" dirty="0" smtClean="0">
                <a:solidFill>
                  <a:srgbClr val="FFFFFF"/>
                </a:solidFill>
                <a:cs typeface="Arial" charset="0"/>
              </a:rPr>
              <a:t>Responsabile Servizio Tributi Città di Settimo Torinese</a:t>
            </a:r>
            <a:br>
              <a:rPr lang="it-IT" sz="1600" b="1" dirty="0" smtClean="0">
                <a:solidFill>
                  <a:srgbClr val="FFFFFF"/>
                </a:solidFill>
                <a:cs typeface="Arial" charset="0"/>
              </a:rPr>
            </a:br>
            <a:r>
              <a:rPr lang="it-IT" sz="1600" b="1" dirty="0" smtClean="0">
                <a:solidFill>
                  <a:srgbClr val="FFFFFF"/>
                </a:solidFill>
                <a:cs typeface="Arial" charset="0"/>
              </a:rPr>
              <a:t>Esperto </a:t>
            </a:r>
            <a:r>
              <a:rPr lang="it-IT" sz="1600" b="1" dirty="0" err="1" smtClean="0">
                <a:solidFill>
                  <a:srgbClr val="FFFFFF"/>
                </a:solidFill>
                <a:cs typeface="Arial" charset="0"/>
              </a:rPr>
              <a:t>Anutel</a:t>
            </a:r>
            <a:r>
              <a:rPr lang="it-IT" sz="1600" b="1" dirty="0" smtClean="0">
                <a:solidFill>
                  <a:srgbClr val="FFFFFF"/>
                </a:solidFill>
                <a:cs typeface="Arial" charset="0"/>
              </a:rPr>
              <a:t> </a:t>
            </a:r>
            <a:r>
              <a:rPr lang="it-IT" sz="1600" dirty="0" smtClean="0">
                <a:latin typeface="Arial"/>
                <a:cs typeface="Arial"/>
              </a:rPr>
              <a:t/>
            </a:r>
            <a:br>
              <a:rPr lang="it-IT" sz="1600" dirty="0" smtClean="0">
                <a:latin typeface="Arial"/>
                <a:cs typeface="Arial"/>
              </a:rPr>
            </a:br>
            <a:r>
              <a:rPr lang="it-IT" sz="1600" i="1" dirty="0" smtClean="0">
                <a:latin typeface="Arial"/>
                <a:cs typeface="Arial"/>
              </a:rPr>
              <a:t/>
            </a:r>
            <a:br>
              <a:rPr lang="it-IT" sz="1600" i="1" dirty="0" smtClean="0">
                <a:latin typeface="Arial"/>
                <a:cs typeface="Arial"/>
              </a:rPr>
            </a:br>
            <a:endParaRPr lang="it-IT" sz="1600" i="1" dirty="0">
              <a:latin typeface="Arial"/>
              <a:cs typeface="Arial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1028450" y="4721985"/>
            <a:ext cx="6472238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400" dirty="0">
                <a:solidFill>
                  <a:schemeClr val="bg1"/>
                </a:solidFill>
                <a:latin typeface="Arial Black"/>
                <a:ea typeface="+mj-ea"/>
                <a:cs typeface="Arial Black"/>
              </a:rPr>
              <a:t>I</a:t>
            </a:r>
            <a:r>
              <a:rPr lang="it-IT" sz="1400" dirty="0" smtClean="0">
                <a:solidFill>
                  <a:schemeClr val="bg1"/>
                </a:solidFill>
                <a:latin typeface="Arial Black"/>
                <a:ea typeface="+mj-ea"/>
                <a:cs typeface="Arial Black"/>
              </a:rPr>
              <a:t> </a:t>
            </a:r>
            <a:r>
              <a:rPr lang="it-IT" sz="1400" dirty="0">
                <a:solidFill>
                  <a:schemeClr val="bg1"/>
                </a:solidFill>
                <a:latin typeface="Arial Black"/>
                <a:ea typeface="+mj-ea"/>
                <a:cs typeface="Arial Black"/>
              </a:rPr>
              <a:t>materiali </a:t>
            </a:r>
            <a:r>
              <a:rPr lang="it-IT" sz="1400" dirty="0" smtClean="0">
                <a:solidFill>
                  <a:schemeClr val="bg1"/>
                </a:solidFill>
                <a:latin typeface="Arial Black"/>
                <a:ea typeface="+mj-ea"/>
                <a:cs typeface="Arial Black"/>
              </a:rPr>
              <a:t> saranno disponibili su</a:t>
            </a:r>
            <a:r>
              <a:rPr lang="it-IT" sz="1400" dirty="0">
                <a:solidFill>
                  <a:schemeClr val="bg1"/>
                </a:solidFill>
                <a:latin typeface="Arial Black"/>
                <a:ea typeface="+mj-ea"/>
                <a:cs typeface="Arial Black"/>
              </a:rPr>
              <a:t>:</a:t>
            </a:r>
            <a:r>
              <a:rPr lang="it-IT" dirty="0">
                <a:solidFill>
                  <a:schemeClr val="bg1"/>
                </a:solidFill>
                <a:latin typeface="Arial Black"/>
                <a:ea typeface="+mj-ea"/>
                <a:cs typeface="Arial Black"/>
              </a:rPr>
              <a:t>  </a:t>
            </a:r>
            <a:endParaRPr lang="it-IT" b="1" dirty="0">
              <a:solidFill>
                <a:schemeClr val="bg1"/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dirty="0" err="1" smtClean="0">
                <a:solidFill>
                  <a:schemeClr val="bg1"/>
                </a:solidFill>
                <a:latin typeface="+mn-lt"/>
                <a:cs typeface="+mn-cs"/>
              </a:rPr>
              <a:t>www.fondazioneifel.it</a:t>
            </a:r>
            <a:r>
              <a:rPr lang="it-IT" b="1" dirty="0" smtClean="0">
                <a:solidFill>
                  <a:schemeClr val="bg1"/>
                </a:solidFill>
                <a:latin typeface="+mn-lt"/>
                <a:cs typeface="+mn-cs"/>
              </a:rPr>
              <a:t>/formazione</a:t>
            </a:r>
            <a:endParaRPr lang="it-IT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pic>
        <p:nvPicPr>
          <p:cNvPr id="12" name="Immagine 3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5071" y="5667929"/>
            <a:ext cx="676462" cy="67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Immagine 4">
            <a:hlinkClick r:id="rId5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1510" y="5806136"/>
            <a:ext cx="430866" cy="430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magine 5">
            <a:hlinkClick r:id="rId7"/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9476" y="5847552"/>
            <a:ext cx="563282" cy="395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ttangolo 15"/>
          <p:cNvSpPr>
            <a:spLocks noChangeArrowheads="1"/>
          </p:cNvSpPr>
          <p:nvPr/>
        </p:nvSpPr>
        <p:spPr bwMode="auto">
          <a:xfrm>
            <a:off x="2294566" y="6379320"/>
            <a:ext cx="153325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it-IT" sz="1100" b="1" dirty="0" smtClean="0">
                <a:solidFill>
                  <a:schemeClr val="bg1"/>
                </a:solidFill>
              </a:rPr>
              <a:t>@</a:t>
            </a:r>
            <a:r>
              <a:rPr lang="it-IT" sz="1100" b="1" dirty="0" err="1" smtClean="0">
                <a:solidFill>
                  <a:schemeClr val="bg1"/>
                </a:solidFill>
              </a:rPr>
              <a:t>FondazioneIFEL</a:t>
            </a:r>
            <a:endParaRPr lang="it-IT" sz="1100" b="1" dirty="0">
              <a:solidFill>
                <a:schemeClr val="bg1"/>
              </a:solidFill>
            </a:endParaRPr>
          </a:p>
        </p:txBody>
      </p:sp>
      <p:sp>
        <p:nvSpPr>
          <p:cNvPr id="17" name="Rettangolo 15"/>
          <p:cNvSpPr>
            <a:spLocks noChangeArrowheads="1"/>
          </p:cNvSpPr>
          <p:nvPr/>
        </p:nvSpPr>
        <p:spPr bwMode="auto">
          <a:xfrm>
            <a:off x="3660075" y="6379320"/>
            <a:ext cx="125606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it-IT" sz="1100" b="1" dirty="0" err="1" smtClean="0">
                <a:solidFill>
                  <a:schemeClr val="bg1"/>
                </a:solidFill>
              </a:rPr>
              <a:t>Facebook</a:t>
            </a:r>
            <a:endParaRPr lang="it-IT" sz="1100" b="1" dirty="0">
              <a:solidFill>
                <a:schemeClr val="bg1"/>
              </a:solidFill>
            </a:endParaRPr>
          </a:p>
        </p:txBody>
      </p:sp>
      <p:sp>
        <p:nvSpPr>
          <p:cNvPr id="18" name="Rettangolo 15"/>
          <p:cNvSpPr>
            <a:spLocks noChangeArrowheads="1"/>
          </p:cNvSpPr>
          <p:nvPr/>
        </p:nvSpPr>
        <p:spPr bwMode="auto">
          <a:xfrm>
            <a:off x="4892770" y="6379320"/>
            <a:ext cx="125606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it-IT" sz="1100" b="1" dirty="0" err="1">
                <a:solidFill>
                  <a:schemeClr val="bg1"/>
                </a:solidFill>
              </a:rPr>
              <a:t>Y</a:t>
            </a:r>
            <a:r>
              <a:rPr lang="it-IT" sz="1100" b="1" dirty="0" err="1" smtClean="0">
                <a:solidFill>
                  <a:schemeClr val="bg1"/>
                </a:solidFill>
              </a:rPr>
              <a:t>outube</a:t>
            </a:r>
            <a:endParaRPr lang="it-IT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816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contenuto 6"/>
          <p:cNvSpPr>
            <a:spLocks noGrp="1"/>
          </p:cNvSpPr>
          <p:nvPr>
            <p:ph idx="1"/>
          </p:nvPr>
        </p:nvSpPr>
        <p:spPr>
          <a:xfrm>
            <a:off x="1399676" y="1949825"/>
            <a:ext cx="7166474" cy="2259106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it-IT" sz="2000" b="1" dirty="0" smtClean="0"/>
              <a:t>L’ambito “Proprietà edilizie e patrimonio immobiliare”</a:t>
            </a:r>
          </a:p>
          <a:p>
            <a:pPr>
              <a:lnSpc>
                <a:spcPct val="150000"/>
              </a:lnSpc>
            </a:pP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b="1" dirty="0" smtClean="0"/>
              <a:t>-    L’ambito “Urbanistica e territorio” -  Lottizzazione e plusvalenze immobiliari </a:t>
            </a:r>
          </a:p>
        </p:txBody>
      </p:sp>
      <p:sp>
        <p:nvSpPr>
          <p:cNvPr id="6" name="Tito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Indice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83822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Presentazione_STRUTTURA-0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2208" cy="6858000"/>
          </a:xfrm>
          <a:prstGeom prst="rect">
            <a:avLst/>
          </a:prstGeom>
        </p:spPr>
      </p:pic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1559623" y="2182950"/>
            <a:ext cx="5544784" cy="2268585"/>
          </a:xfrm>
        </p:spPr>
        <p:txBody>
          <a:bodyPr>
            <a:normAutofit fontScale="90000"/>
          </a:bodyPr>
          <a:lstStyle/>
          <a:p>
            <a:r>
              <a:rPr lang="it-IT" sz="3200" b="1" dirty="0" smtClean="0"/>
              <a:t>L’ambito “Proprietà edilizie e patrimonio immobiliare”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/>
              <a:t/>
            </a:r>
            <a:br>
              <a:rPr lang="it-IT" dirty="0"/>
            </a:br>
            <a:endParaRPr lang="it-IT" sz="25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43791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contenuto 6"/>
          <p:cNvSpPr>
            <a:spLocks noGrp="1"/>
          </p:cNvSpPr>
          <p:nvPr>
            <p:ph idx="1"/>
          </p:nvPr>
        </p:nvSpPr>
        <p:spPr>
          <a:xfrm>
            <a:off x="1399676" y="1667436"/>
            <a:ext cx="7166474" cy="4492408"/>
          </a:xfrm>
        </p:spPr>
        <p:txBody>
          <a:bodyPr>
            <a:noAutofit/>
          </a:bodyPr>
          <a:lstStyle/>
          <a:p>
            <a:pPr marL="342900" indent="-338138"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900" b="1" dirty="0" smtClean="0">
                <a:solidFill>
                  <a:srgbClr val="FF0000"/>
                </a:solidFill>
              </a:rPr>
              <a:t>A) Proprietà o diritto reale non indicati in dichiarazione</a:t>
            </a:r>
          </a:p>
          <a:p>
            <a:pPr marL="342900" indent="-338138"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800" dirty="0" smtClean="0"/>
              <a:t>	COMPETENZA: </a:t>
            </a:r>
            <a:r>
              <a:rPr lang="it-IT" sz="1800" b="1" dirty="0" smtClean="0"/>
              <a:t>Agenzia delle entrate</a:t>
            </a:r>
            <a:r>
              <a:rPr lang="it-IT" sz="1800" dirty="0" smtClean="0"/>
              <a:t>.</a:t>
            </a:r>
          </a:p>
          <a:p>
            <a:pPr marL="342900" indent="-338138">
              <a:spcBef>
                <a:spcPts val="2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1800" dirty="0" smtClean="0"/>
          </a:p>
          <a:p>
            <a:pPr marL="342900" indent="-338138">
              <a:spcBef>
                <a:spcPts val="2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1800" dirty="0" smtClean="0"/>
          </a:p>
          <a:p>
            <a:pPr marL="342900" indent="-338138"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900" b="1" dirty="0" smtClean="0">
                <a:solidFill>
                  <a:srgbClr val="FF0000"/>
                </a:solidFill>
              </a:rPr>
              <a:t>B) Proprietà o diritto reale in assenza di contratti registrati</a:t>
            </a:r>
          </a:p>
          <a:p>
            <a:pPr marL="342900" indent="-338138"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800" dirty="0" smtClean="0"/>
              <a:t>	COMPETENZA: </a:t>
            </a:r>
            <a:r>
              <a:rPr lang="it-IT" sz="1800" b="1" dirty="0" smtClean="0"/>
              <a:t>Guardia di Finanza</a:t>
            </a:r>
            <a:r>
              <a:rPr lang="it-IT" sz="1800" dirty="0" smtClean="0"/>
              <a:t>.</a:t>
            </a:r>
          </a:p>
          <a:p>
            <a:pPr marL="342900" indent="-338138">
              <a:spcBef>
                <a:spcPts val="2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1800" dirty="0" smtClean="0"/>
          </a:p>
          <a:p>
            <a:pPr marL="342900" indent="-338138">
              <a:spcBef>
                <a:spcPts val="2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1800" dirty="0" smtClean="0"/>
          </a:p>
          <a:p>
            <a:pPr marL="342900" indent="-338138"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900" b="1" dirty="0" smtClean="0">
                <a:solidFill>
                  <a:srgbClr val="FF0000"/>
                </a:solidFill>
              </a:rPr>
              <a:t>C) Accertamento per omessa dichiarazione ICI (IMU)</a:t>
            </a:r>
          </a:p>
          <a:p>
            <a:pPr marL="342900" indent="-338138"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800" dirty="0" smtClean="0"/>
              <a:t>	COMPETENZA: </a:t>
            </a:r>
            <a:r>
              <a:rPr lang="it-IT" sz="1800" b="1" dirty="0" smtClean="0"/>
              <a:t>Agenzia delle entrate</a:t>
            </a:r>
            <a:r>
              <a:rPr lang="it-IT" sz="1800" dirty="0" smtClean="0"/>
              <a:t>.</a:t>
            </a:r>
          </a:p>
          <a:p>
            <a:pPr marL="342900" indent="-338138"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1800" dirty="0" smtClean="0">
              <a:solidFill>
                <a:srgbClr val="000000"/>
              </a:solidFill>
            </a:endParaRPr>
          </a:p>
          <a:p>
            <a:pPr marL="342900" indent="-338138" algn="r"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800" i="1" dirty="0" smtClean="0">
                <a:solidFill>
                  <a:srgbClr val="000000"/>
                </a:solidFill>
              </a:rPr>
              <a:t>Segue…</a:t>
            </a:r>
            <a:endParaRPr lang="it-IT" sz="1800" dirty="0">
              <a:solidFill>
                <a:srgbClr val="3333CC"/>
              </a:solidFill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1BA9E-CF39-5A4C-A796-CE277B4E7A22}" type="slidenum">
              <a:rPr lang="it-IT" smtClean="0"/>
              <a:pPr/>
              <a:t>4</a:t>
            </a:fld>
            <a:endParaRPr lang="it-IT" dirty="0"/>
          </a:p>
        </p:txBody>
      </p:sp>
      <p:sp>
        <p:nvSpPr>
          <p:cNvPr id="6" name="Titolo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it-IT" sz="2800" dirty="0" smtClean="0"/>
              <a:t>AMBITO:</a:t>
            </a:r>
            <a:br>
              <a:rPr lang="it-IT" sz="2800" dirty="0" smtClean="0"/>
            </a:br>
            <a:r>
              <a:rPr lang="it-IT" sz="2800" dirty="0" smtClean="0"/>
              <a:t>Proprietà </a:t>
            </a:r>
            <a:r>
              <a:rPr lang="it-IT" sz="2800" dirty="0"/>
              <a:t>edilizie e patrimonio </a:t>
            </a:r>
            <a:r>
              <a:rPr lang="it-IT" sz="2800" dirty="0" smtClean="0"/>
              <a:t>immobiliare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4869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contenuto 6"/>
          <p:cNvSpPr>
            <a:spLocks noGrp="1"/>
          </p:cNvSpPr>
          <p:nvPr>
            <p:ph idx="1"/>
          </p:nvPr>
        </p:nvSpPr>
        <p:spPr>
          <a:xfrm>
            <a:off x="1062318" y="1600200"/>
            <a:ext cx="7503832" cy="4756150"/>
          </a:xfrm>
        </p:spPr>
        <p:txBody>
          <a:bodyPr>
            <a:noAutofit/>
          </a:bodyPr>
          <a:lstStyle/>
          <a:p>
            <a:pPr marL="342900" indent="-338138"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900" b="1" dirty="0" smtClean="0">
                <a:solidFill>
                  <a:srgbClr val="FF0000"/>
                </a:solidFill>
              </a:rPr>
              <a:t>D) Accertamento per omessa dichiarazione TARSU – TIA (TARES-TARI)</a:t>
            </a:r>
          </a:p>
          <a:p>
            <a:pPr marL="342900" indent="-338138"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 smtClean="0">
                <a:solidFill>
                  <a:srgbClr val="000000"/>
                </a:solidFill>
              </a:rPr>
              <a:t>	Le segnalazioni sono suddivise in 2 sottocategorie:</a:t>
            </a:r>
          </a:p>
          <a:p>
            <a:pPr marL="342900" indent="-338138"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800" dirty="0" smtClean="0">
              <a:solidFill>
                <a:srgbClr val="000000"/>
              </a:solidFill>
            </a:endParaRPr>
          </a:p>
          <a:p>
            <a:pPr marL="342900" indent="-338138"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 smtClean="0">
                <a:solidFill>
                  <a:srgbClr val="000000"/>
                </a:solidFill>
              </a:rPr>
              <a:t>			1) Segnalazioni riguardanti la possibile </a:t>
            </a:r>
            <a:r>
              <a:rPr lang="it-IT" i="1" dirty="0" smtClean="0">
                <a:solidFill>
                  <a:srgbClr val="000000"/>
                </a:solidFill>
              </a:rPr>
              <a:t>locazione in nero</a:t>
            </a:r>
          </a:p>
          <a:p>
            <a:pPr marL="342900" indent="-338138"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 smtClean="0">
                <a:solidFill>
                  <a:srgbClr val="000000"/>
                </a:solidFill>
              </a:rPr>
              <a:t>			COMPETENZA: </a:t>
            </a:r>
            <a:r>
              <a:rPr lang="it-IT" b="1" dirty="0" smtClean="0">
                <a:solidFill>
                  <a:srgbClr val="000000"/>
                </a:solidFill>
              </a:rPr>
              <a:t>Guardia di Finanza.</a:t>
            </a:r>
          </a:p>
          <a:p>
            <a:pPr marL="342900" indent="-338138"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800" dirty="0" smtClean="0"/>
          </a:p>
          <a:p>
            <a:pPr marL="342900" indent="-338138"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 smtClean="0"/>
              <a:t>			2) Segnalazioni riguardanti la </a:t>
            </a:r>
            <a:r>
              <a:rPr lang="it-IT" i="1" dirty="0" smtClean="0"/>
              <a:t>mancata od infedele dichiarazione 		della rendita catastale dell’immobile da parte del titolare del diritto 		reale sull’immobile</a:t>
            </a:r>
          </a:p>
          <a:p>
            <a:pPr marL="342900" indent="-338138"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 smtClean="0">
                <a:solidFill>
                  <a:srgbClr val="000000"/>
                </a:solidFill>
              </a:rPr>
              <a:t>			COMPETENZA: </a:t>
            </a:r>
            <a:r>
              <a:rPr lang="it-IT" b="1" dirty="0" smtClean="0">
                <a:solidFill>
                  <a:srgbClr val="000000"/>
                </a:solidFill>
              </a:rPr>
              <a:t>Agenzia delle entrate</a:t>
            </a:r>
            <a:r>
              <a:rPr lang="it-IT" dirty="0" smtClean="0">
                <a:solidFill>
                  <a:srgbClr val="000000"/>
                </a:solidFill>
              </a:rPr>
              <a:t>.</a:t>
            </a:r>
          </a:p>
          <a:p>
            <a:pPr marL="342900" indent="-338138">
              <a:spcBef>
                <a:spcPts val="2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dirty="0" smtClean="0">
              <a:solidFill>
                <a:srgbClr val="3333CC"/>
              </a:solidFill>
            </a:endParaRPr>
          </a:p>
          <a:p>
            <a:pPr marL="342900" indent="-338138"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900" b="1" dirty="0" smtClean="0">
                <a:solidFill>
                  <a:srgbClr val="FF0000"/>
                </a:solidFill>
              </a:rPr>
              <a:t>E) Revisione rendita catastale art. 1, c. 336, Legge 311/2004</a:t>
            </a:r>
          </a:p>
          <a:p>
            <a:pPr marL="342900" indent="-338138"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dirty="0" smtClean="0">
                <a:solidFill>
                  <a:srgbClr val="000000"/>
                </a:solidFill>
              </a:rPr>
              <a:t>			COMPETENZA: </a:t>
            </a:r>
            <a:r>
              <a:rPr lang="it-IT" b="1" dirty="0" smtClean="0">
                <a:solidFill>
                  <a:srgbClr val="000000"/>
                </a:solidFill>
              </a:rPr>
              <a:t>Agenzia delle entrate</a:t>
            </a:r>
            <a:r>
              <a:rPr lang="it-IT" dirty="0" smtClean="0">
                <a:solidFill>
                  <a:srgbClr val="000000"/>
                </a:solidFill>
              </a:rPr>
              <a:t>.</a:t>
            </a: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1BA9E-CF39-5A4C-A796-CE277B4E7A22}" type="slidenum">
              <a:rPr lang="it-IT" smtClean="0"/>
              <a:pPr/>
              <a:t>5</a:t>
            </a:fld>
            <a:endParaRPr lang="it-IT" dirty="0"/>
          </a:p>
        </p:txBody>
      </p:sp>
      <p:sp>
        <p:nvSpPr>
          <p:cNvPr id="6" name="Titolo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it-IT" sz="2500" dirty="0"/>
              <a:t>AMBITO:</a:t>
            </a:r>
            <a:br>
              <a:rPr lang="it-IT" sz="2500" dirty="0"/>
            </a:br>
            <a:r>
              <a:rPr lang="it-IT" sz="2500" dirty="0"/>
              <a:t>Proprietà edilizie e patrimonio immobiliare</a:t>
            </a:r>
          </a:p>
        </p:txBody>
      </p:sp>
    </p:spTree>
    <p:extLst>
      <p:ext uri="{BB962C8B-B14F-4D97-AF65-F5344CB8AC3E}">
        <p14:creationId xmlns:p14="http://schemas.microsoft.com/office/powerpoint/2010/main" val="174869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ttangolo arrotondato 5"/>
          <p:cNvSpPr>
            <a:spLocks noChangeArrowheads="1"/>
          </p:cNvSpPr>
          <p:nvPr/>
        </p:nvSpPr>
        <p:spPr bwMode="auto">
          <a:xfrm>
            <a:off x="1058613" y="1591609"/>
            <a:ext cx="7848600" cy="936625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342900" indent="-338138" algn="ctr"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500" b="1" dirty="0">
                <a:latin typeface="Arial" pitchFamily="34" charset="0"/>
                <a:cs typeface="Arial" pitchFamily="34" charset="0"/>
              </a:rPr>
              <a:t>Proprietà o diritto reale in assenza di contratti </a:t>
            </a:r>
            <a:r>
              <a:rPr lang="it-IT" sz="2500" b="1" dirty="0" smtClean="0">
                <a:latin typeface="Arial" pitchFamily="34" charset="0"/>
                <a:cs typeface="Arial" pitchFamily="34" charset="0"/>
              </a:rPr>
              <a:t>registrati</a:t>
            </a:r>
            <a:endParaRPr lang="it-IT" sz="25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Arrotonda angolo diagonale rettangolo 1"/>
          <p:cNvSpPr/>
          <p:nvPr/>
        </p:nvSpPr>
        <p:spPr bwMode="auto">
          <a:xfrm>
            <a:off x="1544218" y="2684228"/>
            <a:ext cx="6823075" cy="514444"/>
          </a:xfrm>
          <a:prstGeom prst="round2Diag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buFont typeface="Times New Roman" pitchFamily="16" charset="0"/>
              <a:buNone/>
              <a:defRPr/>
            </a:pPr>
            <a:r>
              <a:rPr lang="it-IT" sz="2400" b="1" dirty="0">
                <a:solidFill>
                  <a:schemeClr val="tx1"/>
                </a:solidFill>
                <a:latin typeface="Arial" pitchFamily="34" charset="0"/>
                <a:ea typeface="Microsoft YaHei" charset="-122"/>
                <a:cs typeface="Arial" pitchFamily="34" charset="0"/>
              </a:rPr>
              <a:t>Elenco soggetti multiproprietari </a:t>
            </a:r>
          </a:p>
        </p:txBody>
      </p:sp>
      <p:sp>
        <p:nvSpPr>
          <p:cNvPr id="10245" name="Ovale 2"/>
          <p:cNvSpPr>
            <a:spLocks noChangeArrowheads="1"/>
          </p:cNvSpPr>
          <p:nvPr/>
        </p:nvSpPr>
        <p:spPr bwMode="auto">
          <a:xfrm>
            <a:off x="1933941" y="5009695"/>
            <a:ext cx="1673790" cy="655441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it-IT" sz="15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IMU -  TASI CATASTO</a:t>
            </a:r>
            <a:endParaRPr lang="it-IT" sz="15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46" name="Ovale 6"/>
          <p:cNvSpPr>
            <a:spLocks noChangeArrowheads="1"/>
          </p:cNvSpPr>
          <p:nvPr/>
        </p:nvSpPr>
        <p:spPr bwMode="auto">
          <a:xfrm>
            <a:off x="4144141" y="5019876"/>
            <a:ext cx="1164529" cy="565928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it-IT" sz="1600" b="1" dirty="0" smtClean="0">
                <a:latin typeface="Arial" pitchFamily="34" charset="0"/>
                <a:cs typeface="Arial" pitchFamily="34" charset="0"/>
              </a:rPr>
              <a:t>TARI</a:t>
            </a:r>
            <a:endParaRPr lang="it-IT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47" name="Ovale 7"/>
          <p:cNvSpPr>
            <a:spLocks noChangeArrowheads="1"/>
          </p:cNvSpPr>
          <p:nvPr/>
        </p:nvSpPr>
        <p:spPr bwMode="auto">
          <a:xfrm>
            <a:off x="7600214" y="5068911"/>
            <a:ext cx="1380143" cy="516893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it-IT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SIATEL</a:t>
            </a:r>
            <a:endParaRPr lang="it-IT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51" name="Ovale 12"/>
          <p:cNvSpPr>
            <a:spLocks noChangeArrowheads="1"/>
          </p:cNvSpPr>
          <p:nvPr/>
        </p:nvSpPr>
        <p:spPr bwMode="auto">
          <a:xfrm>
            <a:off x="5732816" y="4935628"/>
            <a:ext cx="1477434" cy="657178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it-IT" sz="1500" b="1" dirty="0" smtClean="0">
                <a:latin typeface="Arial" pitchFamily="34" charset="0"/>
                <a:cs typeface="Arial" pitchFamily="34" charset="0"/>
              </a:rPr>
              <a:t>VERBALI P.M.</a:t>
            </a:r>
            <a:endParaRPr lang="it-IT" sz="15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itolo 5"/>
          <p:cNvSpPr txBox="1">
            <a:spLocks/>
          </p:cNvSpPr>
          <p:nvPr/>
        </p:nvSpPr>
        <p:spPr>
          <a:xfrm>
            <a:off x="1399676" y="591466"/>
            <a:ext cx="7166474" cy="877155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000" kern="1200">
                <a:solidFill>
                  <a:srgbClr val="004B6B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pPr algn="ctr"/>
            <a:r>
              <a:rPr lang="it-IT" sz="2500" b="1" dirty="0" smtClean="0">
                <a:latin typeface="Arial" pitchFamily="34" charset="0"/>
                <a:cs typeface="Arial" pitchFamily="34" charset="0"/>
              </a:rPr>
              <a:t>AMBITO:</a:t>
            </a:r>
            <a:br>
              <a:rPr lang="it-IT" sz="2500" b="1" dirty="0" smtClean="0">
                <a:latin typeface="Arial" pitchFamily="34" charset="0"/>
                <a:cs typeface="Arial" pitchFamily="34" charset="0"/>
              </a:rPr>
            </a:br>
            <a:r>
              <a:rPr lang="it-IT" sz="2500" b="1" dirty="0" smtClean="0">
                <a:latin typeface="Arial" pitchFamily="34" charset="0"/>
                <a:cs typeface="Arial" pitchFamily="34" charset="0"/>
              </a:rPr>
              <a:t>Proprietà edilizie e patrimonio immobiliare</a:t>
            </a:r>
            <a:endParaRPr lang="it-IT" sz="25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ttangolo arrotondato 2"/>
          <p:cNvSpPr/>
          <p:nvPr/>
        </p:nvSpPr>
        <p:spPr>
          <a:xfrm>
            <a:off x="403433" y="3634040"/>
            <a:ext cx="1310359" cy="65544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AZIONE</a:t>
            </a:r>
            <a:endParaRPr lang="it-IT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ttangolo arrotondato 13"/>
          <p:cNvSpPr/>
          <p:nvPr/>
        </p:nvSpPr>
        <p:spPr>
          <a:xfrm>
            <a:off x="514007" y="4975119"/>
            <a:ext cx="1089211" cy="655441"/>
          </a:xfrm>
          <a:prstGeom prst="round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BANCA DATI</a:t>
            </a:r>
            <a:endParaRPr lang="it-IT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Arrotonda angolo diagonale rettangolo 3"/>
          <p:cNvSpPr/>
          <p:nvPr/>
        </p:nvSpPr>
        <p:spPr>
          <a:xfrm>
            <a:off x="1824365" y="3428789"/>
            <a:ext cx="1878577" cy="1336540"/>
          </a:xfrm>
          <a:prstGeom prst="round2Diag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Dati unità immobiliare </a:t>
            </a:r>
            <a:r>
              <a:rPr lang="it-IT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(Foglio, Particella, Subalterno, Categoria, indirizzo</a:t>
            </a:r>
            <a:r>
              <a:rPr lang="it-IT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it-IT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rrotonda angolo diagonale rettangolo 15"/>
          <p:cNvSpPr/>
          <p:nvPr/>
        </p:nvSpPr>
        <p:spPr>
          <a:xfrm>
            <a:off x="3925043" y="3415133"/>
            <a:ext cx="1655486" cy="1336539"/>
          </a:xfrm>
          <a:prstGeom prst="round2Diag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Occupazione </a:t>
            </a:r>
            <a:r>
              <a:rPr lang="it-IT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(soggetto, destinazione d’uso)</a:t>
            </a:r>
          </a:p>
        </p:txBody>
      </p:sp>
      <p:sp>
        <p:nvSpPr>
          <p:cNvPr id="17" name="Arrotonda angolo diagonale rettangolo 16"/>
          <p:cNvSpPr/>
          <p:nvPr/>
        </p:nvSpPr>
        <p:spPr>
          <a:xfrm>
            <a:off x="7304230" y="3455263"/>
            <a:ext cx="1676128" cy="1336541"/>
          </a:xfrm>
          <a:prstGeom prst="round2Diag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Titolo occupazione </a:t>
            </a:r>
            <a:r>
              <a:rPr lang="it-IT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it-IT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contratto e </a:t>
            </a:r>
            <a:r>
              <a:rPr lang="it-IT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codice utilizzo in dichiarazione redditi)</a:t>
            </a:r>
          </a:p>
        </p:txBody>
      </p:sp>
      <p:sp>
        <p:nvSpPr>
          <p:cNvPr id="18" name="Arrotonda angolo diagonale rettangolo 17"/>
          <p:cNvSpPr/>
          <p:nvPr/>
        </p:nvSpPr>
        <p:spPr>
          <a:xfrm>
            <a:off x="5732816" y="3455263"/>
            <a:ext cx="1237356" cy="1336540"/>
          </a:xfrm>
          <a:prstGeom prst="round2Diag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Rilevazioni in loco </a:t>
            </a:r>
            <a:r>
              <a:rPr lang="it-IT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(Polizia Municipale)</a:t>
            </a:r>
          </a:p>
        </p:txBody>
      </p:sp>
      <p:sp>
        <p:nvSpPr>
          <p:cNvPr id="19" name="Elaborazione alternativa 18"/>
          <p:cNvSpPr/>
          <p:nvPr/>
        </p:nvSpPr>
        <p:spPr>
          <a:xfrm>
            <a:off x="954482" y="6209588"/>
            <a:ext cx="3618345" cy="506504"/>
          </a:xfrm>
          <a:prstGeom prst="flowChartAlternateProcess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162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latin typeface="Arial" pitchFamily="34" charset="0"/>
                <a:cs typeface="Arial" pitchFamily="34" charset="0"/>
              </a:rPr>
              <a:t>SEGNALAZIONE AGENZIA ENTRATE</a:t>
            </a:r>
            <a:endParaRPr lang="it-IT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2" name="Connettore 2 21"/>
          <p:cNvCxnSpPr/>
          <p:nvPr/>
        </p:nvCxnSpPr>
        <p:spPr>
          <a:xfrm flipH="1">
            <a:off x="4705721" y="6442367"/>
            <a:ext cx="102709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rapezio 9"/>
          <p:cNvSpPr/>
          <p:nvPr/>
        </p:nvSpPr>
        <p:spPr>
          <a:xfrm>
            <a:off x="5732816" y="5987671"/>
            <a:ext cx="1937126" cy="612398"/>
          </a:xfrm>
          <a:prstGeom prst="trapezoi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 ASSENZA DI CONTRATTO DI LOCAZIONE</a:t>
            </a:r>
            <a:endParaRPr lang="it-IT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2" name="Connettore 2 31"/>
          <p:cNvCxnSpPr/>
          <p:nvPr/>
        </p:nvCxnSpPr>
        <p:spPr>
          <a:xfrm flipH="1">
            <a:off x="7285522" y="5585804"/>
            <a:ext cx="629384" cy="35711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ttangolo arrotondato 5"/>
          <p:cNvSpPr>
            <a:spLocks noChangeArrowheads="1"/>
          </p:cNvSpPr>
          <p:nvPr/>
        </p:nvSpPr>
        <p:spPr bwMode="auto">
          <a:xfrm>
            <a:off x="1016979" y="1468621"/>
            <a:ext cx="7848600" cy="664979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342900" indent="-338138" algn="ctr"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500" b="1" dirty="0"/>
              <a:t>Proprietà o diritto reale non indicati in </a:t>
            </a:r>
            <a:r>
              <a:rPr lang="it-IT" sz="2500" b="1" dirty="0" smtClean="0"/>
              <a:t>dichiarazione</a:t>
            </a:r>
            <a:endParaRPr lang="it-IT" sz="2500" b="1" dirty="0"/>
          </a:p>
        </p:txBody>
      </p:sp>
      <p:sp>
        <p:nvSpPr>
          <p:cNvPr id="2" name="Arrotonda angolo diagonale rettangolo 1"/>
          <p:cNvSpPr/>
          <p:nvPr/>
        </p:nvSpPr>
        <p:spPr bwMode="auto">
          <a:xfrm>
            <a:off x="1016979" y="2591826"/>
            <a:ext cx="7848600" cy="500997"/>
          </a:xfrm>
          <a:prstGeom prst="round2Diag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buFont typeface="Times New Roman" pitchFamily="16" charset="0"/>
              <a:buNone/>
              <a:defRPr/>
            </a:pPr>
            <a:r>
              <a:rPr lang="it-IT" sz="2400" b="1" dirty="0">
                <a:solidFill>
                  <a:schemeClr val="tx1"/>
                </a:solidFill>
                <a:latin typeface="Times New Roman" pitchFamily="16" charset="0"/>
                <a:ea typeface="Microsoft YaHei" charset="-122"/>
              </a:rPr>
              <a:t>Elenco soggetti multiproprietari </a:t>
            </a:r>
            <a:r>
              <a:rPr lang="it-IT" sz="2400" b="1" dirty="0" smtClean="0">
                <a:solidFill>
                  <a:srgbClr val="FF0000"/>
                </a:solidFill>
                <a:latin typeface="Times New Roman" pitchFamily="16" charset="0"/>
                <a:ea typeface="Microsoft YaHei" charset="-122"/>
              </a:rPr>
              <a:t>CON</a:t>
            </a:r>
            <a:r>
              <a:rPr lang="it-IT" sz="2400" b="1" dirty="0" smtClean="0">
                <a:solidFill>
                  <a:schemeClr val="tx1"/>
                </a:solidFill>
                <a:latin typeface="Times New Roman" pitchFamily="16" charset="0"/>
                <a:ea typeface="Microsoft YaHei" charset="-122"/>
              </a:rPr>
              <a:t> dichiarazione IMU</a:t>
            </a:r>
            <a:endParaRPr lang="it-IT" sz="2400" b="1" dirty="0">
              <a:solidFill>
                <a:schemeClr val="tx1"/>
              </a:solidFill>
              <a:latin typeface="Times New Roman" pitchFamily="16" charset="0"/>
              <a:ea typeface="Microsoft YaHei" charset="-122"/>
            </a:endParaRPr>
          </a:p>
        </p:txBody>
      </p:sp>
      <p:sp>
        <p:nvSpPr>
          <p:cNvPr id="10245" name="Ovale 2"/>
          <p:cNvSpPr>
            <a:spLocks noChangeArrowheads="1"/>
          </p:cNvSpPr>
          <p:nvPr/>
        </p:nvSpPr>
        <p:spPr bwMode="auto">
          <a:xfrm>
            <a:off x="2600715" y="4761847"/>
            <a:ext cx="1673790" cy="655441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it-IT" sz="1600" b="1" dirty="0" smtClean="0">
                <a:solidFill>
                  <a:schemeClr val="tx1"/>
                </a:solidFill>
              </a:rPr>
              <a:t>IMU -  TASI - CATASTO</a:t>
            </a:r>
            <a:endParaRPr lang="it-IT" sz="1400" dirty="0">
              <a:solidFill>
                <a:schemeClr val="tx1"/>
              </a:solidFill>
            </a:endParaRPr>
          </a:p>
        </p:txBody>
      </p:sp>
      <p:sp>
        <p:nvSpPr>
          <p:cNvPr id="10247" name="Ovale 7"/>
          <p:cNvSpPr>
            <a:spLocks noChangeArrowheads="1"/>
          </p:cNvSpPr>
          <p:nvPr/>
        </p:nvSpPr>
        <p:spPr bwMode="auto">
          <a:xfrm>
            <a:off x="5725736" y="4634188"/>
            <a:ext cx="1200972" cy="516893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it-IT" sz="1600" b="1" dirty="0" smtClean="0">
                <a:solidFill>
                  <a:schemeClr val="tx1"/>
                </a:solidFill>
              </a:rPr>
              <a:t>SIATEL</a:t>
            </a:r>
            <a:endParaRPr lang="it-IT" sz="1600" dirty="0">
              <a:solidFill>
                <a:schemeClr val="tx1"/>
              </a:solidFill>
            </a:endParaRPr>
          </a:p>
        </p:txBody>
      </p:sp>
      <p:sp>
        <p:nvSpPr>
          <p:cNvPr id="13" name="Titolo 5"/>
          <p:cNvSpPr txBox="1">
            <a:spLocks/>
          </p:cNvSpPr>
          <p:nvPr/>
        </p:nvSpPr>
        <p:spPr>
          <a:xfrm>
            <a:off x="1399676" y="591466"/>
            <a:ext cx="7166474" cy="877155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000" kern="1200">
                <a:solidFill>
                  <a:srgbClr val="004B6B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pPr algn="ctr"/>
            <a:r>
              <a:rPr lang="it-IT" sz="2500" b="1" dirty="0" smtClean="0">
                <a:latin typeface="Arial" pitchFamily="34" charset="0"/>
                <a:cs typeface="Arial" pitchFamily="34" charset="0"/>
              </a:rPr>
              <a:t>AMBITO:</a:t>
            </a:r>
            <a:br>
              <a:rPr lang="it-IT" sz="2500" b="1" dirty="0" smtClean="0">
                <a:latin typeface="Arial" pitchFamily="34" charset="0"/>
                <a:cs typeface="Arial" pitchFamily="34" charset="0"/>
              </a:rPr>
            </a:br>
            <a:r>
              <a:rPr lang="it-IT" sz="2500" b="1" dirty="0" smtClean="0">
                <a:latin typeface="Arial" pitchFamily="34" charset="0"/>
                <a:cs typeface="Arial" pitchFamily="34" charset="0"/>
              </a:rPr>
              <a:t>Proprietà edilizie e patrimonio immobiliare</a:t>
            </a:r>
            <a:endParaRPr lang="it-IT" sz="25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ttangolo arrotondato 2"/>
          <p:cNvSpPr/>
          <p:nvPr/>
        </p:nvSpPr>
        <p:spPr>
          <a:xfrm>
            <a:off x="472373" y="3616431"/>
            <a:ext cx="1089211" cy="65544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chemeClr val="tx1"/>
                </a:solidFill>
              </a:rPr>
              <a:t>AZIONE</a:t>
            </a:r>
            <a:endParaRPr lang="it-IT" b="1" dirty="0">
              <a:solidFill>
                <a:schemeClr val="tx1"/>
              </a:solidFill>
            </a:endParaRPr>
          </a:p>
        </p:txBody>
      </p:sp>
      <p:sp>
        <p:nvSpPr>
          <p:cNvPr id="4" name="Arrotonda angolo diagonale rettangolo 3"/>
          <p:cNvSpPr/>
          <p:nvPr/>
        </p:nvSpPr>
        <p:spPr>
          <a:xfrm>
            <a:off x="1933941" y="3321832"/>
            <a:ext cx="3007338" cy="1196380"/>
          </a:xfrm>
          <a:prstGeom prst="round2Diag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solidFill>
                  <a:schemeClr val="tx1"/>
                </a:solidFill>
              </a:rPr>
              <a:t>Unità immobiliari utilizzo diverso da abitazione principale </a:t>
            </a:r>
            <a:r>
              <a:rPr lang="it-IT" sz="1400" dirty="0">
                <a:solidFill>
                  <a:schemeClr val="tx1"/>
                </a:solidFill>
              </a:rPr>
              <a:t>(Foglio, Particella, Subalterno, Categoria, indirizzo</a:t>
            </a:r>
            <a:r>
              <a:rPr lang="it-IT" sz="1400" dirty="0" smtClean="0">
                <a:solidFill>
                  <a:schemeClr val="tx1"/>
                </a:solidFill>
              </a:rPr>
              <a:t>)</a:t>
            </a:r>
            <a:endParaRPr lang="it-IT" dirty="0"/>
          </a:p>
        </p:txBody>
      </p:sp>
      <p:sp>
        <p:nvSpPr>
          <p:cNvPr id="17" name="Arrotonda angolo diagonale rettangolo 16"/>
          <p:cNvSpPr/>
          <p:nvPr/>
        </p:nvSpPr>
        <p:spPr>
          <a:xfrm>
            <a:off x="5210379" y="3477691"/>
            <a:ext cx="2472237" cy="932919"/>
          </a:xfrm>
          <a:prstGeom prst="round2Diag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solidFill>
                  <a:schemeClr val="tx1"/>
                </a:solidFill>
              </a:rPr>
              <a:t>Ricerca immobile in dichiarazione redditi </a:t>
            </a:r>
            <a:r>
              <a:rPr lang="it-IT" sz="1400" dirty="0" smtClean="0">
                <a:solidFill>
                  <a:schemeClr val="tx1"/>
                </a:solidFill>
              </a:rPr>
              <a:t>(rendita catastale)</a:t>
            </a:r>
            <a:endParaRPr lang="it-IT" sz="1400" dirty="0">
              <a:solidFill>
                <a:schemeClr val="tx1"/>
              </a:solidFill>
            </a:endParaRPr>
          </a:p>
        </p:txBody>
      </p:sp>
      <p:sp>
        <p:nvSpPr>
          <p:cNvPr id="15" name="Elaborazione alternativa 14"/>
          <p:cNvSpPr/>
          <p:nvPr/>
        </p:nvSpPr>
        <p:spPr>
          <a:xfrm>
            <a:off x="656160" y="6030901"/>
            <a:ext cx="3618345" cy="506504"/>
          </a:xfrm>
          <a:prstGeom prst="flowChartAlternateProcess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162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SEGNALAZIONE AGENZIA ENTRATE</a:t>
            </a:r>
            <a:endParaRPr lang="it-IT" dirty="0"/>
          </a:p>
        </p:txBody>
      </p:sp>
      <p:sp>
        <p:nvSpPr>
          <p:cNvPr id="19" name="Trapezio 18"/>
          <p:cNvSpPr/>
          <p:nvPr/>
        </p:nvSpPr>
        <p:spPr>
          <a:xfrm>
            <a:off x="5357658" y="5671755"/>
            <a:ext cx="2324957" cy="865650"/>
          </a:xfrm>
          <a:prstGeom prst="trapezoi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solidFill>
                  <a:schemeClr val="tx1"/>
                </a:solidFill>
              </a:rPr>
              <a:t>IN ASSENZA </a:t>
            </a:r>
            <a:r>
              <a:rPr lang="it-IT" sz="1600" b="1" dirty="0" err="1" smtClean="0">
                <a:solidFill>
                  <a:schemeClr val="tx1"/>
                </a:solidFill>
              </a:rPr>
              <a:t>DI</a:t>
            </a:r>
            <a:r>
              <a:rPr lang="it-IT" sz="1600" b="1" dirty="0" smtClean="0">
                <a:solidFill>
                  <a:schemeClr val="tx1"/>
                </a:solidFill>
              </a:rPr>
              <a:t> IMMOBILE NELLA DICHIARAZIONE</a:t>
            </a:r>
            <a:endParaRPr lang="it-IT" sz="1600" b="1" dirty="0">
              <a:solidFill>
                <a:schemeClr val="tx1"/>
              </a:solidFill>
            </a:endParaRPr>
          </a:p>
        </p:txBody>
      </p:sp>
      <p:cxnSp>
        <p:nvCxnSpPr>
          <p:cNvPr id="20" name="Connettore 2 19"/>
          <p:cNvCxnSpPr/>
          <p:nvPr/>
        </p:nvCxnSpPr>
        <p:spPr>
          <a:xfrm flipH="1">
            <a:off x="5988981" y="5177548"/>
            <a:ext cx="314692" cy="4794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2 20"/>
          <p:cNvCxnSpPr>
            <a:stCxn id="19" idx="1"/>
          </p:cNvCxnSpPr>
          <p:nvPr/>
        </p:nvCxnSpPr>
        <p:spPr>
          <a:xfrm flipH="1">
            <a:off x="4383742" y="6104580"/>
            <a:ext cx="1082122" cy="676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ttangolo arrotondato 15"/>
          <p:cNvSpPr/>
          <p:nvPr/>
        </p:nvSpPr>
        <p:spPr>
          <a:xfrm>
            <a:off x="472373" y="4761847"/>
            <a:ext cx="1089211" cy="655441"/>
          </a:xfrm>
          <a:prstGeom prst="round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BANCA DATI</a:t>
            </a:r>
            <a:endParaRPr lang="it-IT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4618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ttangolo arrotondato 5"/>
          <p:cNvSpPr>
            <a:spLocks noChangeArrowheads="1"/>
          </p:cNvSpPr>
          <p:nvPr/>
        </p:nvSpPr>
        <p:spPr bwMode="auto">
          <a:xfrm>
            <a:off x="885652" y="1513818"/>
            <a:ext cx="7848600" cy="453527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342900" indent="-338138" algn="ctr"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500" b="1" dirty="0"/>
              <a:t>Proprietà o diritto reale non indicati in </a:t>
            </a:r>
            <a:r>
              <a:rPr lang="it-IT" sz="2500" b="1" dirty="0" smtClean="0"/>
              <a:t>dichiarazione</a:t>
            </a:r>
            <a:endParaRPr lang="it-IT" sz="2500" b="1" dirty="0"/>
          </a:p>
        </p:txBody>
      </p:sp>
      <p:sp>
        <p:nvSpPr>
          <p:cNvPr id="2" name="Arrotonda angolo diagonale rettangolo 1"/>
          <p:cNvSpPr/>
          <p:nvPr/>
        </p:nvSpPr>
        <p:spPr bwMode="auto">
          <a:xfrm>
            <a:off x="703461" y="2090828"/>
            <a:ext cx="8194519" cy="500997"/>
          </a:xfrm>
          <a:prstGeom prst="round2Diag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buFont typeface="Times New Roman" pitchFamily="16" charset="0"/>
              <a:buNone/>
              <a:defRPr/>
            </a:pPr>
            <a:r>
              <a:rPr lang="it-IT" sz="2400" b="1" dirty="0">
                <a:solidFill>
                  <a:schemeClr val="tx1"/>
                </a:solidFill>
                <a:latin typeface="Times New Roman" pitchFamily="16" charset="0"/>
                <a:ea typeface="Microsoft YaHei" charset="-122"/>
              </a:rPr>
              <a:t>Elenco soggetti multiproprietari </a:t>
            </a:r>
            <a:r>
              <a:rPr lang="it-IT" sz="2400" b="1" dirty="0" smtClean="0">
                <a:solidFill>
                  <a:srgbClr val="FF0000"/>
                </a:solidFill>
                <a:latin typeface="Times New Roman" pitchFamily="16" charset="0"/>
                <a:ea typeface="Microsoft YaHei" charset="-122"/>
              </a:rPr>
              <a:t>SENZA</a:t>
            </a:r>
            <a:r>
              <a:rPr lang="it-IT" sz="2400" b="1" dirty="0" smtClean="0">
                <a:solidFill>
                  <a:schemeClr val="tx1"/>
                </a:solidFill>
                <a:latin typeface="Times New Roman" pitchFamily="16" charset="0"/>
                <a:ea typeface="Microsoft YaHei" charset="-122"/>
              </a:rPr>
              <a:t> dichiarazione IMU</a:t>
            </a:r>
            <a:endParaRPr lang="it-IT" sz="2400" b="1" dirty="0">
              <a:solidFill>
                <a:schemeClr val="tx1"/>
              </a:solidFill>
              <a:latin typeface="Times New Roman" pitchFamily="16" charset="0"/>
              <a:ea typeface="Microsoft YaHei" charset="-122"/>
            </a:endParaRPr>
          </a:p>
        </p:txBody>
      </p:sp>
      <p:sp>
        <p:nvSpPr>
          <p:cNvPr id="10245" name="Ovale 2"/>
          <p:cNvSpPr>
            <a:spLocks noChangeArrowheads="1"/>
          </p:cNvSpPr>
          <p:nvPr/>
        </p:nvSpPr>
        <p:spPr bwMode="auto">
          <a:xfrm>
            <a:off x="1933941" y="4587174"/>
            <a:ext cx="1673790" cy="655441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it-IT" sz="1600" b="1" dirty="0" smtClean="0">
                <a:solidFill>
                  <a:schemeClr val="tx1"/>
                </a:solidFill>
              </a:rPr>
              <a:t>CATASTO</a:t>
            </a:r>
            <a:endParaRPr lang="it-IT" sz="1400" dirty="0">
              <a:solidFill>
                <a:schemeClr val="tx1"/>
              </a:solidFill>
            </a:endParaRPr>
          </a:p>
        </p:txBody>
      </p:sp>
      <p:sp>
        <p:nvSpPr>
          <p:cNvPr id="10247" name="Ovale 7"/>
          <p:cNvSpPr>
            <a:spLocks noChangeArrowheads="1"/>
          </p:cNvSpPr>
          <p:nvPr/>
        </p:nvSpPr>
        <p:spPr bwMode="auto">
          <a:xfrm>
            <a:off x="7697008" y="4559854"/>
            <a:ext cx="1200972" cy="516893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it-IT" sz="1600" b="1" dirty="0" smtClean="0">
                <a:solidFill>
                  <a:schemeClr val="tx1"/>
                </a:solidFill>
              </a:rPr>
              <a:t>SIATEL</a:t>
            </a:r>
            <a:endParaRPr lang="it-IT" sz="1600" dirty="0">
              <a:solidFill>
                <a:schemeClr val="tx1"/>
              </a:solidFill>
            </a:endParaRPr>
          </a:p>
        </p:txBody>
      </p:sp>
      <p:sp>
        <p:nvSpPr>
          <p:cNvPr id="13" name="Titolo 5"/>
          <p:cNvSpPr txBox="1">
            <a:spLocks/>
          </p:cNvSpPr>
          <p:nvPr/>
        </p:nvSpPr>
        <p:spPr>
          <a:xfrm>
            <a:off x="1399676" y="591466"/>
            <a:ext cx="7166474" cy="877155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000" kern="1200">
                <a:solidFill>
                  <a:srgbClr val="004B6B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pPr algn="ctr"/>
            <a:r>
              <a:rPr lang="it-IT" sz="2500" b="1" dirty="0" smtClean="0">
                <a:latin typeface="Arial" pitchFamily="34" charset="0"/>
                <a:cs typeface="Arial" pitchFamily="34" charset="0"/>
              </a:rPr>
              <a:t>AMBITO:</a:t>
            </a:r>
            <a:br>
              <a:rPr lang="it-IT" sz="2500" b="1" dirty="0" smtClean="0">
                <a:latin typeface="Arial" pitchFamily="34" charset="0"/>
                <a:cs typeface="Arial" pitchFamily="34" charset="0"/>
              </a:rPr>
            </a:br>
            <a:r>
              <a:rPr lang="it-IT" sz="2500" b="1" dirty="0" smtClean="0">
                <a:latin typeface="Arial" pitchFamily="34" charset="0"/>
                <a:cs typeface="Arial" pitchFamily="34" charset="0"/>
              </a:rPr>
              <a:t>Proprietà edilizie e patrimonio immobiliare</a:t>
            </a:r>
            <a:endParaRPr lang="it-IT" sz="25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ttangolo arrotondato 2"/>
          <p:cNvSpPr/>
          <p:nvPr/>
        </p:nvSpPr>
        <p:spPr>
          <a:xfrm>
            <a:off x="455008" y="3114171"/>
            <a:ext cx="1089211" cy="65544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chemeClr val="tx1"/>
                </a:solidFill>
              </a:rPr>
              <a:t>AZIONE</a:t>
            </a:r>
            <a:endParaRPr lang="it-IT" b="1" dirty="0">
              <a:solidFill>
                <a:schemeClr val="tx1"/>
              </a:solidFill>
            </a:endParaRPr>
          </a:p>
        </p:txBody>
      </p:sp>
      <p:sp>
        <p:nvSpPr>
          <p:cNvPr id="4" name="Arrotonda angolo diagonale rettangolo 3"/>
          <p:cNvSpPr/>
          <p:nvPr/>
        </p:nvSpPr>
        <p:spPr>
          <a:xfrm>
            <a:off x="1726600" y="2796079"/>
            <a:ext cx="2108440" cy="1592034"/>
          </a:xfrm>
          <a:prstGeom prst="round2Diag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solidFill>
                  <a:schemeClr val="tx1"/>
                </a:solidFill>
              </a:rPr>
              <a:t>Unità immobiliari utilizzo diverso da abitazione principale </a:t>
            </a:r>
            <a:r>
              <a:rPr lang="it-IT" sz="1400" dirty="0">
                <a:solidFill>
                  <a:schemeClr val="tx1"/>
                </a:solidFill>
              </a:rPr>
              <a:t>(Foglio, Particella, Subalterno, Categoria, indirizzo</a:t>
            </a:r>
            <a:r>
              <a:rPr lang="it-IT" sz="1400" dirty="0" smtClean="0">
                <a:solidFill>
                  <a:schemeClr val="tx1"/>
                </a:solidFill>
              </a:rPr>
              <a:t>)</a:t>
            </a:r>
            <a:endParaRPr lang="it-IT" dirty="0"/>
          </a:p>
        </p:txBody>
      </p:sp>
      <p:sp>
        <p:nvSpPr>
          <p:cNvPr id="17" name="Arrotonda angolo diagonale rettangolo 16"/>
          <p:cNvSpPr/>
          <p:nvPr/>
        </p:nvSpPr>
        <p:spPr>
          <a:xfrm>
            <a:off x="7459430" y="2796079"/>
            <a:ext cx="1676128" cy="1336541"/>
          </a:xfrm>
          <a:prstGeom prst="round2Diag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solidFill>
                  <a:schemeClr val="tx1"/>
                </a:solidFill>
              </a:rPr>
              <a:t>Ricerca immobile in dichiarazione redditi </a:t>
            </a:r>
            <a:endParaRPr lang="it-IT" sz="1400" dirty="0">
              <a:solidFill>
                <a:schemeClr val="tx1"/>
              </a:solidFill>
            </a:endParaRPr>
          </a:p>
        </p:txBody>
      </p:sp>
      <p:sp>
        <p:nvSpPr>
          <p:cNvPr id="11" name="Ovale 12"/>
          <p:cNvSpPr>
            <a:spLocks noChangeArrowheads="1"/>
          </p:cNvSpPr>
          <p:nvPr/>
        </p:nvSpPr>
        <p:spPr bwMode="auto">
          <a:xfrm>
            <a:off x="3835040" y="4437952"/>
            <a:ext cx="2135454" cy="1092431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it-IT" sz="1400" b="1" dirty="0" smtClean="0"/>
              <a:t>VERBALI P.M. – SCHEDA RILEVAZIONE ACCERTATORE</a:t>
            </a:r>
            <a:endParaRPr lang="it-IT" sz="1400" dirty="0">
              <a:solidFill>
                <a:schemeClr val="tx1"/>
              </a:solidFill>
            </a:endParaRPr>
          </a:p>
        </p:txBody>
      </p:sp>
      <p:sp>
        <p:nvSpPr>
          <p:cNvPr id="12" name="Arrotonda angolo diagonale rettangolo 11"/>
          <p:cNvSpPr/>
          <p:nvPr/>
        </p:nvSpPr>
        <p:spPr>
          <a:xfrm>
            <a:off x="3835040" y="2693212"/>
            <a:ext cx="1762196" cy="1694901"/>
          </a:xfrm>
          <a:prstGeom prst="round2Diag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Rilevazioni in loco </a:t>
            </a:r>
            <a:r>
              <a:rPr lang="it-IT" sz="1600" b="1" dirty="0" smtClean="0">
                <a:solidFill>
                  <a:schemeClr val="tx1"/>
                </a:solidFill>
              </a:rPr>
              <a:t> (in assenza di dichiarazione al Catasto)</a:t>
            </a:r>
          </a:p>
          <a:p>
            <a:pPr algn="ctr"/>
            <a:r>
              <a:rPr lang="it-IT" sz="1400" dirty="0" smtClean="0">
                <a:solidFill>
                  <a:schemeClr val="tx1"/>
                </a:solidFill>
              </a:rPr>
              <a:t>(Polizia Municipale, accertatori)</a:t>
            </a:r>
            <a:endParaRPr lang="it-IT" sz="1400" dirty="0">
              <a:solidFill>
                <a:schemeClr val="tx1"/>
              </a:solidFill>
            </a:endParaRPr>
          </a:p>
        </p:txBody>
      </p:sp>
      <p:sp>
        <p:nvSpPr>
          <p:cNvPr id="5" name="Elaborazione alternativa 4"/>
          <p:cNvSpPr/>
          <p:nvPr/>
        </p:nvSpPr>
        <p:spPr>
          <a:xfrm>
            <a:off x="332082" y="5819349"/>
            <a:ext cx="2050900" cy="900461"/>
          </a:xfrm>
          <a:prstGeom prst="flowChartAlternateProcess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162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ACCERTAMENTO IMU (E/O TARI)</a:t>
            </a:r>
            <a:endParaRPr lang="it-IT" dirty="0"/>
          </a:p>
        </p:txBody>
      </p:sp>
      <p:sp>
        <p:nvSpPr>
          <p:cNvPr id="15" name="Elaborazione alternativa 14"/>
          <p:cNvSpPr/>
          <p:nvPr/>
        </p:nvSpPr>
        <p:spPr>
          <a:xfrm>
            <a:off x="4436463" y="5819349"/>
            <a:ext cx="2053481" cy="900461"/>
          </a:xfrm>
          <a:prstGeom prst="flowChartAlternateProcess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162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SEGNALAZIONE AGENZIA ENTRATE</a:t>
            </a:r>
            <a:endParaRPr lang="it-IT" dirty="0"/>
          </a:p>
        </p:txBody>
      </p:sp>
      <p:sp>
        <p:nvSpPr>
          <p:cNvPr id="16" name="Trapezio 15"/>
          <p:cNvSpPr/>
          <p:nvPr/>
        </p:nvSpPr>
        <p:spPr>
          <a:xfrm>
            <a:off x="6997101" y="5404311"/>
            <a:ext cx="1937126" cy="830076"/>
          </a:xfrm>
          <a:prstGeom prst="trapezoi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solidFill>
                  <a:schemeClr val="tx1"/>
                </a:solidFill>
              </a:rPr>
              <a:t>IN ASSENZA DI IMMOBILE IN DICHIARAZIONE</a:t>
            </a:r>
            <a:endParaRPr lang="it-IT" sz="1600" b="1" dirty="0">
              <a:solidFill>
                <a:schemeClr val="tx1"/>
              </a:solidFill>
            </a:endParaRPr>
          </a:p>
        </p:txBody>
      </p:sp>
      <p:sp>
        <p:nvSpPr>
          <p:cNvPr id="18" name="Arrotonda angolo diagonale rettangolo 17"/>
          <p:cNvSpPr/>
          <p:nvPr/>
        </p:nvSpPr>
        <p:spPr>
          <a:xfrm>
            <a:off x="5783302" y="2796079"/>
            <a:ext cx="1676128" cy="1336541"/>
          </a:xfrm>
          <a:prstGeom prst="round2Diag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solidFill>
                  <a:schemeClr val="tx1"/>
                </a:solidFill>
              </a:rPr>
              <a:t>Ricerca immobile tra i tributi comunali</a:t>
            </a:r>
            <a:endParaRPr lang="it-IT" sz="1400" dirty="0">
              <a:solidFill>
                <a:schemeClr val="tx1"/>
              </a:solidFill>
            </a:endParaRPr>
          </a:p>
        </p:txBody>
      </p:sp>
      <p:sp>
        <p:nvSpPr>
          <p:cNvPr id="19" name="Ovale 7"/>
          <p:cNvSpPr>
            <a:spLocks noChangeArrowheads="1"/>
          </p:cNvSpPr>
          <p:nvPr/>
        </p:nvSpPr>
        <p:spPr bwMode="auto">
          <a:xfrm>
            <a:off x="5999004" y="4437952"/>
            <a:ext cx="1200972" cy="817295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it-IT" sz="1600" b="1" dirty="0" smtClean="0">
                <a:solidFill>
                  <a:schemeClr val="tx1"/>
                </a:solidFill>
              </a:rPr>
              <a:t>IMU</a:t>
            </a:r>
          </a:p>
          <a:p>
            <a:pPr algn="ctr"/>
            <a:r>
              <a:rPr lang="it-IT" sz="1600" b="1" dirty="0" smtClean="0"/>
              <a:t>TARI</a:t>
            </a:r>
            <a:endParaRPr lang="it-IT" sz="1600" dirty="0">
              <a:solidFill>
                <a:schemeClr val="tx1"/>
              </a:solidFill>
            </a:endParaRPr>
          </a:p>
        </p:txBody>
      </p:sp>
      <p:cxnSp>
        <p:nvCxnSpPr>
          <p:cNvPr id="20" name="Connettore 2 19"/>
          <p:cNvCxnSpPr>
            <a:stCxn id="16" idx="1"/>
          </p:cNvCxnSpPr>
          <p:nvPr/>
        </p:nvCxnSpPr>
        <p:spPr>
          <a:xfrm flipH="1">
            <a:off x="6489945" y="5819349"/>
            <a:ext cx="610916" cy="1297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ttangolo arrotondato 21"/>
          <p:cNvSpPr/>
          <p:nvPr/>
        </p:nvSpPr>
        <p:spPr>
          <a:xfrm>
            <a:off x="455008" y="4679595"/>
            <a:ext cx="1089211" cy="655441"/>
          </a:xfrm>
          <a:prstGeom prst="round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BANCA DATI</a:t>
            </a:r>
            <a:endParaRPr lang="it-IT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Elaborazione alternativa 24"/>
          <p:cNvSpPr/>
          <p:nvPr/>
        </p:nvSpPr>
        <p:spPr>
          <a:xfrm>
            <a:off x="2382982" y="5819349"/>
            <a:ext cx="2053481" cy="900461"/>
          </a:xfrm>
          <a:prstGeom prst="flowChartAlternateProcess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162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PROCEDURA C. 336 L. 311/2004 </a:t>
            </a:r>
            <a:r>
              <a:rPr lang="it-IT" sz="1600" dirty="0" smtClean="0"/>
              <a:t>(Eventuale)</a:t>
            </a:r>
            <a:endParaRPr lang="it-IT" sz="1600" dirty="0"/>
          </a:p>
        </p:txBody>
      </p:sp>
      <p:cxnSp>
        <p:nvCxnSpPr>
          <p:cNvPr id="30" name="Connettore 2 29"/>
          <p:cNvCxnSpPr>
            <a:endCxn id="16" idx="0"/>
          </p:cNvCxnSpPr>
          <p:nvPr/>
        </p:nvCxnSpPr>
        <p:spPr>
          <a:xfrm flipH="1">
            <a:off x="7965664" y="5007316"/>
            <a:ext cx="700" cy="3969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8285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ttangolo arrotondato 5"/>
          <p:cNvSpPr>
            <a:spLocks noChangeArrowheads="1"/>
          </p:cNvSpPr>
          <p:nvPr/>
        </p:nvSpPr>
        <p:spPr bwMode="auto">
          <a:xfrm>
            <a:off x="1016979" y="1468621"/>
            <a:ext cx="7848600" cy="936625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342900" indent="-338138" algn="ctr"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400" b="1" dirty="0"/>
              <a:t>Accertamento per omessa dichiarazione TARSU – TIA (TARES/TARI) </a:t>
            </a:r>
          </a:p>
          <a:p>
            <a:pPr marL="342900" indent="-338138" algn="ctr"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500" b="1" dirty="0" smtClean="0">
                <a:solidFill>
                  <a:schemeClr val="bg1"/>
                </a:solidFill>
              </a:rPr>
              <a:t>ESEMPIO PRATICO</a:t>
            </a:r>
            <a:endParaRPr lang="it-IT" sz="2500" b="1" dirty="0">
              <a:solidFill>
                <a:schemeClr val="bg1"/>
              </a:solidFill>
            </a:endParaRPr>
          </a:p>
        </p:txBody>
      </p:sp>
      <p:sp>
        <p:nvSpPr>
          <p:cNvPr id="2" name="Arrotonda angolo diagonale rettangolo 1"/>
          <p:cNvSpPr/>
          <p:nvPr/>
        </p:nvSpPr>
        <p:spPr bwMode="auto">
          <a:xfrm>
            <a:off x="579950" y="2591826"/>
            <a:ext cx="8285629" cy="730006"/>
          </a:xfrm>
          <a:prstGeom prst="round2Diag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it-IT" b="1" dirty="0" smtClean="0">
                <a:latin typeface="Times New Roman" pitchFamily="16" charset="0"/>
                <a:ea typeface="Microsoft YaHei" charset="-122"/>
              </a:rPr>
              <a:t>Segnalazioni </a:t>
            </a:r>
            <a:r>
              <a:rPr lang="it-IT" b="1" dirty="0">
                <a:latin typeface="Times New Roman" pitchFamily="16" charset="0"/>
                <a:ea typeface="Microsoft YaHei" charset="-122"/>
              </a:rPr>
              <a:t>riguardanti la mancata od infedele dichiarazione della rendita catastale dell’immobile da parte del </a:t>
            </a:r>
            <a:r>
              <a:rPr lang="it-IT" sz="2200" b="1" u="sng" dirty="0">
                <a:latin typeface="Times New Roman" pitchFamily="16" charset="0"/>
                <a:ea typeface="Microsoft YaHei" charset="-122"/>
              </a:rPr>
              <a:t>titolare del diritto reale </a:t>
            </a:r>
            <a:r>
              <a:rPr lang="it-IT" b="1" dirty="0">
                <a:latin typeface="Times New Roman" pitchFamily="16" charset="0"/>
                <a:ea typeface="Microsoft YaHei" charset="-122"/>
              </a:rPr>
              <a:t>sull’immobile</a:t>
            </a:r>
          </a:p>
          <a:p>
            <a:pPr algn="ctr">
              <a:buFont typeface="Times New Roman" pitchFamily="16" charset="0"/>
              <a:buNone/>
              <a:defRPr/>
            </a:pPr>
            <a:endParaRPr lang="it-IT" sz="2400" b="1" dirty="0">
              <a:solidFill>
                <a:schemeClr val="tx1"/>
              </a:solidFill>
              <a:latin typeface="Times New Roman" pitchFamily="16" charset="0"/>
              <a:ea typeface="Microsoft YaHei" charset="-122"/>
            </a:endParaRPr>
          </a:p>
        </p:txBody>
      </p:sp>
      <p:sp>
        <p:nvSpPr>
          <p:cNvPr id="10245" name="Ovale 2"/>
          <p:cNvSpPr>
            <a:spLocks noChangeArrowheads="1"/>
          </p:cNvSpPr>
          <p:nvPr/>
        </p:nvSpPr>
        <p:spPr bwMode="auto">
          <a:xfrm>
            <a:off x="2003223" y="4639911"/>
            <a:ext cx="2042293" cy="655441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it-IT" sz="1600" b="1" dirty="0" smtClean="0">
                <a:solidFill>
                  <a:schemeClr val="tx1"/>
                </a:solidFill>
              </a:rPr>
              <a:t>IMU -  TASI (CATASTO ?)</a:t>
            </a:r>
            <a:endParaRPr lang="it-IT" sz="1400" dirty="0">
              <a:solidFill>
                <a:schemeClr val="tx1"/>
              </a:solidFill>
            </a:endParaRPr>
          </a:p>
        </p:txBody>
      </p:sp>
      <p:sp>
        <p:nvSpPr>
          <p:cNvPr id="10247" name="Ovale 7"/>
          <p:cNvSpPr>
            <a:spLocks noChangeArrowheads="1"/>
          </p:cNvSpPr>
          <p:nvPr/>
        </p:nvSpPr>
        <p:spPr bwMode="auto">
          <a:xfrm>
            <a:off x="4615360" y="4636474"/>
            <a:ext cx="1200972" cy="516893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it-IT" sz="1600" b="1" dirty="0" smtClean="0">
                <a:solidFill>
                  <a:schemeClr val="tx1"/>
                </a:solidFill>
              </a:rPr>
              <a:t>TARI</a:t>
            </a:r>
            <a:endParaRPr lang="it-IT" sz="1600" dirty="0">
              <a:solidFill>
                <a:schemeClr val="tx1"/>
              </a:solidFill>
            </a:endParaRPr>
          </a:p>
        </p:txBody>
      </p:sp>
      <p:sp>
        <p:nvSpPr>
          <p:cNvPr id="13" name="Titolo 5"/>
          <p:cNvSpPr txBox="1">
            <a:spLocks/>
          </p:cNvSpPr>
          <p:nvPr/>
        </p:nvSpPr>
        <p:spPr>
          <a:xfrm>
            <a:off x="1399676" y="591466"/>
            <a:ext cx="7166474" cy="877155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000" kern="1200">
                <a:solidFill>
                  <a:srgbClr val="004B6B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pPr algn="ctr"/>
            <a:r>
              <a:rPr lang="it-IT" sz="2500" b="1" dirty="0" smtClean="0">
                <a:latin typeface="Arial" pitchFamily="34" charset="0"/>
                <a:cs typeface="Arial" pitchFamily="34" charset="0"/>
              </a:rPr>
              <a:t>AMBITO:</a:t>
            </a:r>
            <a:br>
              <a:rPr lang="it-IT" sz="2500" b="1" dirty="0" smtClean="0">
                <a:latin typeface="Arial" pitchFamily="34" charset="0"/>
                <a:cs typeface="Arial" pitchFamily="34" charset="0"/>
              </a:rPr>
            </a:br>
            <a:r>
              <a:rPr lang="it-IT" sz="2500" b="1" dirty="0" smtClean="0">
                <a:latin typeface="Arial" pitchFamily="34" charset="0"/>
                <a:cs typeface="Arial" pitchFamily="34" charset="0"/>
              </a:rPr>
              <a:t>Proprietà edilizie e patrimonio immobiliare</a:t>
            </a:r>
            <a:endParaRPr lang="it-IT" sz="25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ttangolo arrotondato 2"/>
          <p:cNvSpPr/>
          <p:nvPr/>
        </p:nvSpPr>
        <p:spPr>
          <a:xfrm>
            <a:off x="472373" y="3534894"/>
            <a:ext cx="1089211" cy="65544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AZIONE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4" name="Arrotonda angolo diagonale rettangolo 3"/>
          <p:cNvSpPr/>
          <p:nvPr/>
        </p:nvSpPr>
        <p:spPr>
          <a:xfrm>
            <a:off x="1933941" y="3534894"/>
            <a:ext cx="2180859" cy="901781"/>
          </a:xfrm>
          <a:prstGeom prst="round2Diag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solidFill>
                  <a:schemeClr val="tx1"/>
                </a:solidFill>
              </a:rPr>
              <a:t>Titolare di usufrutto </a:t>
            </a:r>
            <a:r>
              <a:rPr lang="it-IT" sz="1400" dirty="0">
                <a:solidFill>
                  <a:schemeClr val="tx1"/>
                </a:solidFill>
              </a:rPr>
              <a:t>(Foglio, Particella, Subalterno, Categoria, indirizzo</a:t>
            </a:r>
            <a:r>
              <a:rPr lang="it-IT" sz="1400" dirty="0" smtClean="0">
                <a:solidFill>
                  <a:schemeClr val="tx1"/>
                </a:solidFill>
              </a:rPr>
              <a:t>)</a:t>
            </a:r>
            <a:endParaRPr lang="it-IT" dirty="0"/>
          </a:p>
        </p:txBody>
      </p:sp>
      <p:sp>
        <p:nvSpPr>
          <p:cNvPr id="17" name="Arrotonda angolo diagonale rettangolo 16"/>
          <p:cNvSpPr/>
          <p:nvPr/>
        </p:nvSpPr>
        <p:spPr>
          <a:xfrm>
            <a:off x="4420943" y="3477691"/>
            <a:ext cx="1605239" cy="932919"/>
          </a:xfrm>
          <a:prstGeom prst="round2Diag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solidFill>
                  <a:schemeClr val="tx1"/>
                </a:solidFill>
              </a:rPr>
              <a:t>Ricerca immobile e soggetto</a:t>
            </a:r>
            <a:endParaRPr lang="it-IT" sz="1400" dirty="0">
              <a:solidFill>
                <a:schemeClr val="tx1"/>
              </a:solidFill>
            </a:endParaRPr>
          </a:p>
        </p:txBody>
      </p:sp>
      <p:sp>
        <p:nvSpPr>
          <p:cNvPr id="15" name="Elaborazione alternativa 14"/>
          <p:cNvSpPr/>
          <p:nvPr/>
        </p:nvSpPr>
        <p:spPr>
          <a:xfrm>
            <a:off x="4420943" y="6198356"/>
            <a:ext cx="3618345" cy="506504"/>
          </a:xfrm>
          <a:prstGeom prst="flowChartAlternateProcess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162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SEGNALAZIONE AGENZIA ENTRATE</a:t>
            </a:r>
            <a:endParaRPr lang="it-IT" dirty="0"/>
          </a:p>
        </p:txBody>
      </p:sp>
      <p:sp>
        <p:nvSpPr>
          <p:cNvPr id="19" name="Trapezio 18"/>
          <p:cNvSpPr/>
          <p:nvPr/>
        </p:nvSpPr>
        <p:spPr>
          <a:xfrm>
            <a:off x="5423859" y="5412561"/>
            <a:ext cx="1937126" cy="612398"/>
          </a:xfrm>
          <a:prstGeom prst="trapezoi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 smtClean="0">
                <a:solidFill>
                  <a:schemeClr val="tx1"/>
                </a:solidFill>
              </a:rPr>
              <a:t>IN ASSENZA DI IMMOBILE IN DICHIARAZIONE</a:t>
            </a:r>
            <a:endParaRPr lang="it-IT" sz="1400" b="1" dirty="0">
              <a:solidFill>
                <a:schemeClr val="tx1"/>
              </a:solidFill>
            </a:endParaRPr>
          </a:p>
        </p:txBody>
      </p:sp>
      <p:cxnSp>
        <p:nvCxnSpPr>
          <p:cNvPr id="20" name="Connettore 2 19"/>
          <p:cNvCxnSpPr/>
          <p:nvPr/>
        </p:nvCxnSpPr>
        <p:spPr>
          <a:xfrm flipH="1">
            <a:off x="6767864" y="5055612"/>
            <a:ext cx="157346" cy="35694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2 20"/>
          <p:cNvCxnSpPr>
            <a:stCxn id="10247" idx="4"/>
          </p:cNvCxnSpPr>
          <p:nvPr/>
        </p:nvCxnSpPr>
        <p:spPr>
          <a:xfrm>
            <a:off x="5215846" y="5153367"/>
            <a:ext cx="810336" cy="2591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e 7"/>
          <p:cNvSpPr>
            <a:spLocks noChangeArrowheads="1"/>
          </p:cNvSpPr>
          <p:nvPr/>
        </p:nvSpPr>
        <p:spPr bwMode="auto">
          <a:xfrm>
            <a:off x="6847525" y="4609770"/>
            <a:ext cx="1200972" cy="516893"/>
          </a:xfrm>
          <a:prstGeom prst="ellipse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it-IT" sz="1600" b="1" dirty="0" smtClean="0">
                <a:solidFill>
                  <a:schemeClr val="tx1"/>
                </a:solidFill>
              </a:rPr>
              <a:t>SIATEL</a:t>
            </a:r>
            <a:endParaRPr lang="it-IT" sz="1600" dirty="0">
              <a:solidFill>
                <a:schemeClr val="tx1"/>
              </a:solidFill>
            </a:endParaRPr>
          </a:p>
        </p:txBody>
      </p:sp>
      <p:sp>
        <p:nvSpPr>
          <p:cNvPr id="18" name="Arrotonda angolo diagonale rettangolo 17"/>
          <p:cNvSpPr/>
          <p:nvPr/>
        </p:nvSpPr>
        <p:spPr>
          <a:xfrm>
            <a:off x="6456720" y="3441893"/>
            <a:ext cx="2109429" cy="968718"/>
          </a:xfrm>
          <a:prstGeom prst="round2Diag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solidFill>
                  <a:schemeClr val="tx1"/>
                </a:solidFill>
              </a:rPr>
              <a:t>Ricerca immobile in dichiarazione redditi </a:t>
            </a:r>
            <a:r>
              <a:rPr lang="it-IT" sz="1400" dirty="0" smtClean="0">
                <a:solidFill>
                  <a:schemeClr val="tx1"/>
                </a:solidFill>
              </a:rPr>
              <a:t>(rendita catastale)</a:t>
            </a:r>
            <a:endParaRPr lang="it-IT" sz="1400" dirty="0">
              <a:solidFill>
                <a:schemeClr val="tx1"/>
              </a:solidFill>
            </a:endParaRPr>
          </a:p>
        </p:txBody>
      </p:sp>
      <p:sp>
        <p:nvSpPr>
          <p:cNvPr id="22" name="Elaborazione alternativa 21"/>
          <p:cNvSpPr/>
          <p:nvPr/>
        </p:nvSpPr>
        <p:spPr>
          <a:xfrm>
            <a:off x="332081" y="6222270"/>
            <a:ext cx="3872753" cy="497540"/>
          </a:xfrm>
          <a:prstGeom prst="flowChartAlternateProcess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162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AVVISO DI ACCERTAMENTO TARI</a:t>
            </a:r>
            <a:endParaRPr lang="it-IT" dirty="0"/>
          </a:p>
        </p:txBody>
      </p:sp>
      <p:cxnSp>
        <p:nvCxnSpPr>
          <p:cNvPr id="24" name="Connettore 2 23"/>
          <p:cNvCxnSpPr/>
          <p:nvPr/>
        </p:nvCxnSpPr>
        <p:spPr>
          <a:xfrm flipH="1">
            <a:off x="3024370" y="5580529"/>
            <a:ext cx="2399489" cy="61782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2 26"/>
          <p:cNvCxnSpPr/>
          <p:nvPr/>
        </p:nvCxnSpPr>
        <p:spPr>
          <a:xfrm flipH="1">
            <a:off x="4949038" y="5841407"/>
            <a:ext cx="474821" cy="35694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ttangolo arrotondato 22"/>
          <p:cNvSpPr/>
          <p:nvPr/>
        </p:nvSpPr>
        <p:spPr>
          <a:xfrm>
            <a:off x="472373" y="4647398"/>
            <a:ext cx="1089211" cy="655441"/>
          </a:xfrm>
          <a:prstGeom prst="round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BANCA DATI</a:t>
            </a:r>
            <a:endParaRPr lang="it-IT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64218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Personalizzato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2F2F2"/>
      </a:hlink>
      <a:folHlink>
        <a:srgbClr val="C6D9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1192</TotalTime>
  <Words>1094</Words>
  <Application>Microsoft Office PowerPoint</Application>
  <PresentationFormat>Presentazione su schermo (4:3)</PresentationFormat>
  <Paragraphs>197</Paragraphs>
  <Slides>19</Slides>
  <Notes>11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19</vt:i4>
      </vt:variant>
    </vt:vector>
  </HeadingPairs>
  <TitlesOfParts>
    <vt:vector size="26" baseType="lpstr">
      <vt:lpstr>Microsoft YaHei</vt:lpstr>
      <vt:lpstr>Arial</vt:lpstr>
      <vt:lpstr>Arial Black</vt:lpstr>
      <vt:lpstr>Calibri</vt:lpstr>
      <vt:lpstr>Times New Roman</vt:lpstr>
      <vt:lpstr>Wingdings</vt:lpstr>
      <vt:lpstr>Tema di Office</vt:lpstr>
      <vt:lpstr>Contrasto all’evasione fiscale  Proprietà edilizie e patrimonio immobiliare  Lottizzazione e plusvalenze immobiliari  (Urbanistica e territorio)  Torino, 31 ottobre 2017  Christian Amadeo Responsabile Servizio Tributi Città di Settimo Torinese Esperto Anutel</vt:lpstr>
      <vt:lpstr>Indice</vt:lpstr>
      <vt:lpstr>L’ambito “Proprietà edilizie e patrimonio immobiliare”  </vt:lpstr>
      <vt:lpstr>AMBITO: Proprietà edilizie e patrimonio immobiliare</vt:lpstr>
      <vt:lpstr>AMBITO: Proprietà edilizie e patrimonio immobiliare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L’ambito “Urbanistica e territorio”  </vt:lpstr>
      <vt:lpstr>AMBITO: Urbanistica e Territorio</vt:lpstr>
      <vt:lpstr>Presentazione standard di PowerPoint</vt:lpstr>
      <vt:lpstr>Presentazione standard di PowerPoint</vt:lpstr>
      <vt:lpstr>Presentazione standard di PowerPoint</vt:lpstr>
      <vt:lpstr>Grazie per l’attenzione  Christian Amadeo Responsabile Servizio Tributi Città di Settimo Torinese Esperto Anutel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imac27</dc:creator>
  <cp:lastModifiedBy>Paola Cavagnino</cp:lastModifiedBy>
  <cp:revision>236</cp:revision>
  <dcterms:created xsi:type="dcterms:W3CDTF">2012-12-04T17:04:47Z</dcterms:created>
  <dcterms:modified xsi:type="dcterms:W3CDTF">2017-10-30T09:09:54Z</dcterms:modified>
</cp:coreProperties>
</file>