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6" r:id="rId1"/>
  </p:sldMasterIdLst>
  <p:notesMasterIdLst>
    <p:notesMasterId r:id="rId22"/>
  </p:notesMasterIdLst>
  <p:handoutMasterIdLst>
    <p:handoutMasterId r:id="rId23"/>
  </p:handoutMasterIdLst>
  <p:sldIdLst>
    <p:sldId id="256" r:id="rId2"/>
    <p:sldId id="264" r:id="rId3"/>
    <p:sldId id="290" r:id="rId4"/>
    <p:sldId id="258" r:id="rId5"/>
    <p:sldId id="274" r:id="rId6"/>
    <p:sldId id="267" r:id="rId7"/>
    <p:sldId id="288" r:id="rId8"/>
    <p:sldId id="269" r:id="rId9"/>
    <p:sldId id="270" r:id="rId10"/>
    <p:sldId id="286" r:id="rId11"/>
    <p:sldId id="281" r:id="rId12"/>
    <p:sldId id="289" r:id="rId13"/>
    <p:sldId id="271" r:id="rId14"/>
    <p:sldId id="285" r:id="rId15"/>
    <p:sldId id="275" r:id="rId16"/>
    <p:sldId id="276" r:id="rId17"/>
    <p:sldId id="277" r:id="rId18"/>
    <p:sldId id="278" r:id="rId19"/>
    <p:sldId id="279" r:id="rId20"/>
    <p:sldId id="266" r:id="rId21"/>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ED3EC320-E681-3D45-BBA6-EC22EC5C6F54}">
          <p14:sldIdLst>
            <p14:sldId id="256"/>
            <p14:sldId id="264"/>
            <p14:sldId id="290"/>
          </p14:sldIdLst>
        </p14:section>
        <p14:section name="Sezione senza titolo" id="{8A8725C5-37EA-7347-8162-B9A49968E2BD}">
          <p14:sldIdLst>
            <p14:sldId id="258"/>
            <p14:sldId id="274"/>
            <p14:sldId id="267"/>
            <p14:sldId id="288"/>
            <p14:sldId id="269"/>
            <p14:sldId id="270"/>
            <p14:sldId id="286"/>
            <p14:sldId id="281"/>
            <p14:sldId id="289"/>
            <p14:sldId id="271"/>
            <p14:sldId id="285"/>
            <p14:sldId id="275"/>
            <p14:sldId id="276"/>
            <p14:sldId id="277"/>
            <p14:sldId id="278"/>
            <p14:sldId id="279"/>
            <p14:sldId id="266"/>
          </p14:sldIdLst>
        </p14:section>
      </p14:sectionLst>
    </p:ext>
    <p:ext uri="{EFAFB233-063F-42B5-8137-9DF3F51BA10A}">
      <p15:sldGuideLst xmlns:p15="http://schemas.microsoft.com/office/powerpoint/2012/main">
        <p15:guide id="1" orient="horz" pos="4147">
          <p15:clr>
            <a:srgbClr val="A4A3A4"/>
          </p15:clr>
        </p15:guide>
        <p15:guide id="2" pos="268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B6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52" autoAdjust="0"/>
    <p:restoredTop sz="94681" autoAdjust="0"/>
  </p:normalViewPr>
  <p:slideViewPr>
    <p:cSldViewPr snapToGrid="0" snapToObjects="1">
      <p:cViewPr varScale="1">
        <p:scale>
          <a:sx n="84" d="100"/>
          <a:sy n="84" d="100"/>
        </p:scale>
        <p:origin x="1230" y="78"/>
      </p:cViewPr>
      <p:guideLst>
        <p:guide orient="horz" pos="4147"/>
        <p:guide pos="268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E99C953-A31E-AC46-BC49-0CE45714EA88}" type="datetimeFigureOut">
              <a:rPr lang="it-IT" smtClean="0"/>
              <a:pPr/>
              <a:t>30/10/2017</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54B951F-2C64-054F-8A19-C2664486AC8C}" type="slidenum">
              <a:rPr lang="it-IT" smtClean="0"/>
              <a:pPr/>
              <a:t>‹N›</a:t>
            </a:fld>
            <a:endParaRPr lang="it-IT"/>
          </a:p>
        </p:txBody>
      </p:sp>
    </p:spTree>
    <p:extLst>
      <p:ext uri="{BB962C8B-B14F-4D97-AF65-F5344CB8AC3E}">
        <p14:creationId xmlns:p14="http://schemas.microsoft.com/office/powerpoint/2010/main" val="42535687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CB0BA1-D116-EE43-941C-2239A6E2810D}" type="datetimeFigureOut">
              <a:rPr lang="it-IT" smtClean="0"/>
              <a:pPr/>
              <a:t>30/10/2017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2D94A9-1535-F348-9793-7B37BE4DA87B}" type="slidenum">
              <a:rPr lang="it-IT" smtClean="0"/>
              <a:pPr/>
              <a:t>‹N›</a:t>
            </a:fld>
            <a:endParaRPr lang="it-IT"/>
          </a:p>
        </p:txBody>
      </p:sp>
    </p:spTree>
    <p:extLst>
      <p:ext uri="{BB962C8B-B14F-4D97-AF65-F5344CB8AC3E}">
        <p14:creationId xmlns:p14="http://schemas.microsoft.com/office/powerpoint/2010/main" val="232062074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fld id="{680C9A37-2F6B-D841-8108-A1750B45E513}" type="datetime1">
              <a:rPr lang="it-IT" smtClean="0"/>
              <a:pPr/>
              <a:t>30/10/2017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121BA9E-CF39-5A4C-A796-CE277B4E7A22}" type="slidenum">
              <a:rPr lang="it-IT" smtClean="0"/>
              <a:pPr/>
              <a:t>‹N›</a:t>
            </a:fld>
            <a:endParaRPr lang="it-IT"/>
          </a:p>
        </p:txBody>
      </p:sp>
      <p:sp>
        <p:nvSpPr>
          <p:cNvPr id="8" name="Segnaposto titolo 1"/>
          <p:cNvSpPr>
            <a:spLocks noGrp="1"/>
          </p:cNvSpPr>
          <p:nvPr>
            <p:ph type="title" hasCustomPrompt="1"/>
          </p:nvPr>
        </p:nvSpPr>
        <p:spPr>
          <a:xfrm>
            <a:off x="1559623" y="2182951"/>
            <a:ext cx="5544784" cy="1034104"/>
          </a:xfrm>
          <a:prstGeom prst="rect">
            <a:avLst/>
          </a:prstGeom>
        </p:spPr>
        <p:txBody>
          <a:bodyPr vert="horz" lIns="91440" tIns="45720" rIns="91440" bIns="45720" rtlCol="0" anchor="t">
            <a:normAutofit/>
          </a:bodyPr>
          <a:lstStyle>
            <a:lvl1pPr>
              <a:defRPr>
                <a:solidFill>
                  <a:schemeClr val="bg1"/>
                </a:solidFill>
              </a:defRPr>
            </a:lvl1pPr>
          </a:lstStyle>
          <a:p>
            <a:r>
              <a:rPr lang="it-IT" dirty="0" smtClean="0"/>
              <a:t>Titolo giornata</a:t>
            </a:r>
            <a:br>
              <a:rPr lang="it-IT" dirty="0" smtClean="0"/>
            </a:br>
            <a:r>
              <a:rPr lang="it-IT" dirty="0" smtClean="0"/>
              <a:t>formativa</a:t>
            </a:r>
            <a:endParaRPr lang="it-IT" dirty="0"/>
          </a:p>
        </p:txBody>
      </p:sp>
      <p:sp>
        <p:nvSpPr>
          <p:cNvPr id="9" name="Segnaposto testo 2"/>
          <p:cNvSpPr>
            <a:spLocks noGrp="1"/>
          </p:cNvSpPr>
          <p:nvPr>
            <p:ph idx="1" hasCustomPrompt="1"/>
          </p:nvPr>
        </p:nvSpPr>
        <p:spPr>
          <a:xfrm>
            <a:off x="1559622" y="3378231"/>
            <a:ext cx="5544785" cy="1160460"/>
          </a:xfrm>
          <a:prstGeom prst="rect">
            <a:avLst/>
          </a:prstGeom>
        </p:spPr>
        <p:txBody>
          <a:bodyPr vert="horz" lIns="91440" tIns="45720" rIns="91440" bIns="45720" rtlCol="0">
            <a:normAutofit/>
          </a:bodyPr>
          <a:lstStyle>
            <a:lvl1pPr>
              <a:defRPr>
                <a:solidFill>
                  <a:srgbClr val="FFFFFF"/>
                </a:solidFill>
              </a:defRPr>
            </a:lvl1pPr>
          </a:lstStyle>
          <a:p>
            <a:pPr lvl="0"/>
            <a:r>
              <a:rPr lang="it-IT" dirty="0" smtClean="0"/>
              <a:t>Sottotitolo giornata</a:t>
            </a:r>
          </a:p>
          <a:p>
            <a:pPr lvl="0"/>
            <a:r>
              <a:rPr lang="it-IT" dirty="0" smtClean="0"/>
              <a:t>formativa</a:t>
            </a:r>
            <a:endParaRPr lang="it-IT" dirty="0"/>
          </a:p>
        </p:txBody>
      </p:sp>
      <p:sp>
        <p:nvSpPr>
          <p:cNvPr id="11" name="Segnaposto testo 2"/>
          <p:cNvSpPr>
            <a:spLocks noGrp="1"/>
          </p:cNvSpPr>
          <p:nvPr>
            <p:ph idx="13" hasCustomPrompt="1"/>
          </p:nvPr>
        </p:nvSpPr>
        <p:spPr>
          <a:xfrm>
            <a:off x="1559622" y="4757890"/>
            <a:ext cx="5544785" cy="1160460"/>
          </a:xfrm>
          <a:prstGeom prst="rect">
            <a:avLst/>
          </a:prstGeom>
        </p:spPr>
        <p:txBody>
          <a:bodyPr vert="horz" lIns="91440" tIns="45720" rIns="91440" bIns="45720" rtlCol="0">
            <a:normAutofit/>
          </a:bodyPr>
          <a:lstStyle>
            <a:lvl1pPr>
              <a:defRPr sz="1800" baseline="0">
                <a:solidFill>
                  <a:srgbClr val="FFFFFF"/>
                </a:solidFill>
              </a:defRPr>
            </a:lvl1pPr>
          </a:lstStyle>
          <a:p>
            <a:pPr lvl="0"/>
            <a:r>
              <a:rPr lang="it-IT" dirty="0" smtClean="0"/>
              <a:t>Luogo e data</a:t>
            </a:r>
          </a:p>
          <a:p>
            <a:pPr lvl="0"/>
            <a:r>
              <a:rPr lang="it-IT" dirty="0" smtClean="0"/>
              <a:t>Nome e Cognome docente</a:t>
            </a:r>
            <a:endParaRPr lang="it-IT" dirty="0"/>
          </a:p>
        </p:txBody>
      </p:sp>
    </p:spTree>
    <p:extLst>
      <p:ext uri="{BB962C8B-B14F-4D97-AF65-F5344CB8AC3E}">
        <p14:creationId xmlns:p14="http://schemas.microsoft.com/office/powerpoint/2010/main" val="381820162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fld id="{F897EDB2-D7A8-534C-ADBB-0D2E1AA136F6}" type="datetime1">
              <a:rPr lang="it-IT" smtClean="0"/>
              <a:pPr/>
              <a:t>30/10/2017</a:t>
            </a:fld>
            <a:endParaRPr lang="it-IT"/>
          </a:p>
        </p:txBody>
      </p:sp>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C121BA9E-CF39-5A4C-A796-CE277B4E7A22}" type="slidenum">
              <a:rPr lang="it-IT" smtClean="0"/>
              <a:pPr/>
              <a:t>‹N›</a:t>
            </a:fld>
            <a:endParaRPr lang="it-IT" dirty="0"/>
          </a:p>
        </p:txBody>
      </p:sp>
      <p:sp>
        <p:nvSpPr>
          <p:cNvPr id="6" name="Segnaposto titolo 1"/>
          <p:cNvSpPr>
            <a:spLocks noGrp="1"/>
          </p:cNvSpPr>
          <p:nvPr>
            <p:ph type="title" hasCustomPrompt="1"/>
          </p:nvPr>
        </p:nvSpPr>
        <p:spPr>
          <a:xfrm>
            <a:off x="1559623" y="2182951"/>
            <a:ext cx="5544784" cy="1034104"/>
          </a:xfrm>
          <a:prstGeom prst="rect">
            <a:avLst/>
          </a:prstGeom>
        </p:spPr>
        <p:txBody>
          <a:bodyPr vert="horz" lIns="91440" tIns="45720" rIns="91440" bIns="45720" rtlCol="0" anchor="t">
            <a:normAutofit/>
          </a:bodyPr>
          <a:lstStyle/>
          <a:p>
            <a:r>
              <a:rPr lang="it-IT" dirty="0" smtClean="0"/>
              <a:t>Titolo apertura</a:t>
            </a:r>
            <a:br>
              <a:rPr lang="it-IT" dirty="0" smtClean="0"/>
            </a:br>
            <a:r>
              <a:rPr lang="it-IT" dirty="0" smtClean="0"/>
              <a:t>argomento</a:t>
            </a:r>
            <a:endParaRPr lang="it-IT" dirty="0"/>
          </a:p>
        </p:txBody>
      </p:sp>
      <p:sp>
        <p:nvSpPr>
          <p:cNvPr id="7" name="Segnaposto testo 2"/>
          <p:cNvSpPr>
            <a:spLocks noGrp="1"/>
          </p:cNvSpPr>
          <p:nvPr>
            <p:ph idx="1" hasCustomPrompt="1"/>
          </p:nvPr>
        </p:nvSpPr>
        <p:spPr>
          <a:xfrm>
            <a:off x="1559622" y="3378231"/>
            <a:ext cx="5544785" cy="1160460"/>
          </a:xfrm>
          <a:prstGeom prst="rect">
            <a:avLst/>
          </a:prstGeom>
        </p:spPr>
        <p:txBody>
          <a:bodyPr vert="horz" lIns="91440" tIns="45720" rIns="91440" bIns="45720" rtlCol="0">
            <a:normAutofit/>
          </a:bodyPr>
          <a:lstStyle>
            <a:lvl1pPr>
              <a:defRPr sz="2500">
                <a:latin typeface="Arial"/>
                <a:cs typeface="Arial"/>
              </a:defRPr>
            </a:lvl1pPr>
          </a:lstStyle>
          <a:p>
            <a:pPr lvl="0"/>
            <a:r>
              <a:rPr lang="it-IT" dirty="0" smtClean="0"/>
              <a:t>Sottotitolo apertura</a:t>
            </a:r>
          </a:p>
          <a:p>
            <a:pPr lvl="0"/>
            <a:r>
              <a:rPr lang="it-IT" dirty="0" smtClean="0"/>
              <a:t>argomento</a:t>
            </a:r>
            <a:endParaRPr lang="it-IT" dirty="0"/>
          </a:p>
        </p:txBody>
      </p:sp>
    </p:spTree>
    <p:extLst>
      <p:ext uri="{BB962C8B-B14F-4D97-AF65-F5344CB8AC3E}">
        <p14:creationId xmlns:p14="http://schemas.microsoft.com/office/powerpoint/2010/main" val="316749883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a:xfrm>
            <a:off x="1399676" y="1600200"/>
            <a:ext cx="7166474" cy="4331043"/>
          </a:xfrm>
        </p:spPr>
        <p:txBody>
          <a:bodyPr>
            <a:normAutofit/>
          </a:bodyPr>
          <a:lstStyle>
            <a:lvl1pPr>
              <a:lnSpc>
                <a:spcPts val="2300"/>
              </a:lnSpc>
              <a:defRPr sz="1600">
                <a:solidFill>
                  <a:schemeClr val="tx1"/>
                </a:solidFill>
                <a:latin typeface="Arial"/>
                <a:cs typeface="Arial"/>
              </a:defRPr>
            </a:lvl1pPr>
            <a:lvl2pPr>
              <a:lnSpc>
                <a:spcPts val="2300"/>
              </a:lnSpc>
              <a:defRPr sz="1600">
                <a:solidFill>
                  <a:schemeClr val="tx1"/>
                </a:solidFill>
                <a:latin typeface="Arial"/>
                <a:cs typeface="Arial"/>
              </a:defRPr>
            </a:lvl2pPr>
            <a:lvl3pPr>
              <a:lnSpc>
                <a:spcPts val="2300"/>
              </a:lnSpc>
              <a:defRPr sz="1600">
                <a:solidFill>
                  <a:schemeClr val="tx1"/>
                </a:solidFill>
                <a:latin typeface="Arial"/>
                <a:cs typeface="Arial"/>
              </a:defRPr>
            </a:lvl3pPr>
            <a:lvl4pPr>
              <a:lnSpc>
                <a:spcPts val="2300"/>
              </a:lnSpc>
              <a:defRPr sz="1600">
                <a:solidFill>
                  <a:schemeClr val="tx1"/>
                </a:solidFill>
                <a:latin typeface="Arial"/>
                <a:cs typeface="Arial"/>
              </a:defRPr>
            </a:lvl4pPr>
            <a:lvl5pPr>
              <a:lnSpc>
                <a:spcPts val="2300"/>
              </a:lnSpc>
              <a:defRPr sz="1600">
                <a:solidFill>
                  <a:schemeClr val="tx1"/>
                </a:solidFill>
                <a:latin typeface="Arial"/>
                <a:cs typeface="Arial"/>
              </a:defRPr>
            </a:lvl5pPr>
          </a:lstStyle>
          <a:p>
            <a:pPr lvl="0"/>
            <a:r>
              <a:rPr lang="it-IT" dirty="0" smtClean="0"/>
              <a:t>Fare clic per modificare gli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10"/>
          </p:nvPr>
        </p:nvSpPr>
        <p:spPr/>
        <p:txBody>
          <a:bodyPr/>
          <a:lstStyle/>
          <a:p>
            <a:fld id="{2F9D3CCF-5FE4-3843-A428-E4CD75F13637}" type="datetime1">
              <a:rPr lang="it-IT" smtClean="0"/>
              <a:pPr/>
              <a:t>30/10/2017</a:t>
            </a:fld>
            <a:endParaRPr lang="it-IT"/>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C121BA9E-CF39-5A4C-A796-CE277B4E7A22}" type="slidenum">
              <a:rPr lang="it-IT" smtClean="0"/>
              <a:pPr/>
              <a:t>‹N›</a:t>
            </a:fld>
            <a:endParaRPr lang="it-IT" dirty="0"/>
          </a:p>
        </p:txBody>
      </p:sp>
      <p:sp>
        <p:nvSpPr>
          <p:cNvPr id="9" name="Titolo 1"/>
          <p:cNvSpPr>
            <a:spLocks noGrp="1"/>
          </p:cNvSpPr>
          <p:nvPr>
            <p:ph type="title"/>
          </p:nvPr>
        </p:nvSpPr>
        <p:spPr>
          <a:xfrm>
            <a:off x="1399676" y="591466"/>
            <a:ext cx="7166474" cy="877155"/>
          </a:xfrm>
        </p:spPr>
        <p:txBody>
          <a:bodyPr anchor="t">
            <a:normAutofit/>
          </a:bodyPr>
          <a:lstStyle>
            <a:lvl1pPr algn="l">
              <a:lnSpc>
                <a:spcPts val="3100"/>
              </a:lnSpc>
              <a:defRPr sz="3000" b="1">
                <a:latin typeface="Arial"/>
                <a:cs typeface="Arial"/>
              </a:defRPr>
            </a:lvl1pPr>
          </a:lstStyle>
          <a:p>
            <a:r>
              <a:rPr lang="it-IT" dirty="0" smtClean="0"/>
              <a:t>Fare clic per modificare stile</a:t>
            </a:r>
            <a:endParaRPr lang="it-IT" dirty="0"/>
          </a:p>
        </p:txBody>
      </p:sp>
    </p:spTree>
    <p:extLst>
      <p:ext uri="{BB962C8B-B14F-4D97-AF65-F5344CB8AC3E}">
        <p14:creationId xmlns:p14="http://schemas.microsoft.com/office/powerpoint/2010/main" val="25452037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uto 2">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1399676" y="1600201"/>
            <a:ext cx="3432777" cy="4332288"/>
          </a:xfrm>
        </p:spPr>
        <p:txBody>
          <a:bodyPr>
            <a:normAutofit/>
          </a:bodyPr>
          <a:lstStyle>
            <a:lvl1pPr>
              <a:lnSpc>
                <a:spcPts val="2300"/>
              </a:lnSpc>
              <a:defRPr sz="1600">
                <a:solidFill>
                  <a:srgbClr val="000000"/>
                </a:solidFill>
                <a:latin typeface="Arial"/>
                <a:cs typeface="Arial"/>
              </a:defRPr>
            </a:lvl1pPr>
            <a:lvl2pPr>
              <a:lnSpc>
                <a:spcPts val="2300"/>
              </a:lnSpc>
              <a:defRPr sz="1600">
                <a:solidFill>
                  <a:srgbClr val="000000"/>
                </a:solidFill>
                <a:latin typeface="Arial"/>
                <a:cs typeface="Arial"/>
              </a:defRPr>
            </a:lvl2pPr>
            <a:lvl3pPr>
              <a:lnSpc>
                <a:spcPts val="2300"/>
              </a:lnSpc>
              <a:defRPr sz="1600">
                <a:solidFill>
                  <a:srgbClr val="000000"/>
                </a:solidFill>
                <a:latin typeface="Arial"/>
                <a:cs typeface="Arial"/>
              </a:defRPr>
            </a:lvl3pPr>
            <a:lvl4pPr>
              <a:lnSpc>
                <a:spcPts val="2300"/>
              </a:lnSpc>
              <a:defRPr sz="1600">
                <a:solidFill>
                  <a:srgbClr val="000000"/>
                </a:solidFill>
                <a:latin typeface="Arial"/>
                <a:cs typeface="Arial"/>
              </a:defRPr>
            </a:lvl4pPr>
            <a:lvl5pPr>
              <a:lnSpc>
                <a:spcPts val="2300"/>
              </a:lnSpc>
              <a:defRPr sz="1600">
                <a:solidFill>
                  <a:srgbClr val="000000"/>
                </a:solidFill>
                <a:latin typeface="Arial"/>
                <a:cs typeface="Arial"/>
              </a:defRPr>
            </a:lvl5pPr>
            <a:lvl6pPr>
              <a:defRPr sz="1800"/>
            </a:lvl6pPr>
            <a:lvl7pPr>
              <a:defRPr sz="1800"/>
            </a:lvl7pPr>
            <a:lvl8pPr>
              <a:defRPr sz="1800"/>
            </a:lvl8pPr>
            <a:lvl9pPr>
              <a:defRPr sz="1800"/>
            </a:lvl9pPr>
          </a:lstStyle>
          <a:p>
            <a:pPr lvl="0"/>
            <a:r>
              <a:rPr lang="it-IT" dirty="0" smtClean="0"/>
              <a:t>Fare clic per modificare gli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contenuto 3"/>
          <p:cNvSpPr>
            <a:spLocks noGrp="1"/>
          </p:cNvSpPr>
          <p:nvPr>
            <p:ph sz="half" idx="2"/>
          </p:nvPr>
        </p:nvSpPr>
        <p:spPr>
          <a:xfrm>
            <a:off x="5115673" y="1600200"/>
            <a:ext cx="3450477" cy="4332289"/>
          </a:xfrm>
        </p:spPr>
        <p:txBody>
          <a:bodyPr>
            <a:normAutofit/>
          </a:bodyPr>
          <a:lstStyle>
            <a:lvl1pPr>
              <a:lnSpc>
                <a:spcPts val="2300"/>
              </a:lnSpc>
              <a:defRPr sz="1600">
                <a:solidFill>
                  <a:srgbClr val="000000"/>
                </a:solidFill>
                <a:latin typeface="Arial"/>
                <a:cs typeface="Arial"/>
              </a:defRPr>
            </a:lvl1pPr>
            <a:lvl2pPr>
              <a:lnSpc>
                <a:spcPts val="2300"/>
              </a:lnSpc>
              <a:defRPr sz="1600">
                <a:solidFill>
                  <a:srgbClr val="000000"/>
                </a:solidFill>
                <a:latin typeface="Arial"/>
                <a:cs typeface="Arial"/>
              </a:defRPr>
            </a:lvl2pPr>
            <a:lvl3pPr>
              <a:lnSpc>
                <a:spcPts val="2300"/>
              </a:lnSpc>
              <a:defRPr sz="1600">
                <a:solidFill>
                  <a:srgbClr val="000000"/>
                </a:solidFill>
                <a:latin typeface="Arial"/>
                <a:cs typeface="Arial"/>
              </a:defRPr>
            </a:lvl3pPr>
            <a:lvl4pPr>
              <a:lnSpc>
                <a:spcPts val="2300"/>
              </a:lnSpc>
              <a:defRPr sz="1600">
                <a:solidFill>
                  <a:srgbClr val="000000"/>
                </a:solidFill>
                <a:latin typeface="Arial"/>
                <a:cs typeface="Arial"/>
              </a:defRPr>
            </a:lvl4pPr>
            <a:lvl5pPr>
              <a:lnSpc>
                <a:spcPts val="2300"/>
              </a:lnSpc>
              <a:defRPr sz="1600">
                <a:solidFill>
                  <a:srgbClr val="000000"/>
                </a:solidFill>
                <a:latin typeface="Arial"/>
                <a:cs typeface="Arial"/>
              </a:defRPr>
            </a:lvl5pPr>
            <a:lvl6pPr>
              <a:defRPr sz="1800"/>
            </a:lvl6pPr>
            <a:lvl7pPr>
              <a:defRPr sz="1800"/>
            </a:lvl7pPr>
            <a:lvl8pPr>
              <a:defRPr sz="1800"/>
            </a:lvl8pPr>
            <a:lvl9pPr>
              <a:defRPr sz="1800"/>
            </a:lvl9pPr>
          </a:lstStyle>
          <a:p>
            <a:pPr lvl="0"/>
            <a:r>
              <a:rPr lang="it-IT" dirty="0" smtClean="0"/>
              <a:t>Fare clic per modificare gli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5" name="Segnaposto data 4"/>
          <p:cNvSpPr>
            <a:spLocks noGrp="1"/>
          </p:cNvSpPr>
          <p:nvPr>
            <p:ph type="dt" sz="half" idx="10"/>
          </p:nvPr>
        </p:nvSpPr>
        <p:spPr/>
        <p:txBody>
          <a:bodyPr/>
          <a:lstStyle/>
          <a:p>
            <a:fld id="{E5CD9771-6815-6F42-B3FA-7C9218626992}" type="datetime1">
              <a:rPr lang="it-IT" smtClean="0"/>
              <a:pPr/>
              <a:t>30/10/2017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121BA9E-CF39-5A4C-A796-CE277B4E7A22}" type="slidenum">
              <a:rPr lang="it-IT" smtClean="0"/>
              <a:pPr/>
              <a:t>‹N›</a:t>
            </a:fld>
            <a:endParaRPr lang="it-IT"/>
          </a:p>
        </p:txBody>
      </p:sp>
      <p:sp>
        <p:nvSpPr>
          <p:cNvPr id="8" name="Titolo 1"/>
          <p:cNvSpPr>
            <a:spLocks noGrp="1"/>
          </p:cNvSpPr>
          <p:nvPr>
            <p:ph type="title"/>
          </p:nvPr>
        </p:nvSpPr>
        <p:spPr>
          <a:xfrm>
            <a:off x="1399676" y="591466"/>
            <a:ext cx="7166474" cy="877155"/>
          </a:xfrm>
        </p:spPr>
        <p:txBody>
          <a:bodyPr anchor="t">
            <a:normAutofit/>
          </a:bodyPr>
          <a:lstStyle>
            <a:lvl1pPr algn="l">
              <a:lnSpc>
                <a:spcPts val="3100"/>
              </a:lnSpc>
              <a:defRPr sz="3000" b="1">
                <a:latin typeface="Arial"/>
                <a:cs typeface="Arial"/>
              </a:defRPr>
            </a:lvl1pPr>
          </a:lstStyle>
          <a:p>
            <a:r>
              <a:rPr lang="it-IT" dirty="0" smtClean="0"/>
              <a:t>Fare clic per modificare stile</a:t>
            </a:r>
            <a:endParaRPr lang="it-IT" dirty="0"/>
          </a:p>
        </p:txBody>
      </p:sp>
    </p:spTree>
    <p:extLst>
      <p:ext uri="{BB962C8B-B14F-4D97-AF65-F5344CB8AC3E}">
        <p14:creationId xmlns:p14="http://schemas.microsoft.com/office/powerpoint/2010/main" val="35909894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1399676" y="1535113"/>
            <a:ext cx="3432778" cy="639762"/>
          </a:xfrm>
        </p:spPr>
        <p:txBody>
          <a:bodyPr anchor="t">
            <a:normAutofit/>
          </a:bodyPr>
          <a:lstStyle>
            <a:lvl1pPr marL="0" indent="0">
              <a:lnSpc>
                <a:spcPts val="2300"/>
              </a:lnSpc>
              <a:buNone/>
              <a:defRPr sz="16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smtClean="0"/>
              <a:t>Fare clic per modificare gli stili del testo dello schema</a:t>
            </a:r>
          </a:p>
        </p:txBody>
      </p:sp>
      <p:sp>
        <p:nvSpPr>
          <p:cNvPr id="5" name="Segnaposto testo 4"/>
          <p:cNvSpPr>
            <a:spLocks noGrp="1"/>
          </p:cNvSpPr>
          <p:nvPr>
            <p:ph type="body" sz="quarter" idx="3"/>
          </p:nvPr>
        </p:nvSpPr>
        <p:spPr>
          <a:xfrm>
            <a:off x="5115673" y="1535113"/>
            <a:ext cx="3450477" cy="639762"/>
          </a:xfrm>
        </p:spPr>
        <p:txBody>
          <a:bodyPr anchor="t">
            <a:normAutofit/>
          </a:bodyPr>
          <a:lstStyle>
            <a:lvl1pPr marL="0" indent="0">
              <a:lnSpc>
                <a:spcPts val="2300"/>
              </a:lnSpc>
              <a:buNone/>
              <a:defRPr sz="16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smtClean="0"/>
              <a:t>Fare clic per modificare gli stili del testo dello schema</a:t>
            </a:r>
          </a:p>
        </p:txBody>
      </p:sp>
      <p:sp>
        <p:nvSpPr>
          <p:cNvPr id="7" name="Segnaposto data 6"/>
          <p:cNvSpPr>
            <a:spLocks noGrp="1"/>
          </p:cNvSpPr>
          <p:nvPr>
            <p:ph type="dt" sz="half" idx="10"/>
          </p:nvPr>
        </p:nvSpPr>
        <p:spPr/>
        <p:txBody>
          <a:bodyPr/>
          <a:lstStyle/>
          <a:p>
            <a:fld id="{79AB80DF-865C-6E43-A362-0E7101210063}" type="datetime1">
              <a:rPr lang="it-IT" smtClean="0"/>
              <a:pPr/>
              <a:t>30/10/2017</a:t>
            </a:fld>
            <a:endParaRPr lang="it-IT" dirty="0"/>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C121BA9E-CF39-5A4C-A796-CE277B4E7A22}" type="slidenum">
              <a:rPr lang="it-IT" smtClean="0"/>
              <a:pPr/>
              <a:t>‹N›</a:t>
            </a:fld>
            <a:endParaRPr lang="it-IT"/>
          </a:p>
        </p:txBody>
      </p:sp>
      <p:sp>
        <p:nvSpPr>
          <p:cNvPr id="10" name="Titolo 1"/>
          <p:cNvSpPr>
            <a:spLocks noGrp="1"/>
          </p:cNvSpPr>
          <p:nvPr>
            <p:ph type="title"/>
          </p:nvPr>
        </p:nvSpPr>
        <p:spPr>
          <a:xfrm>
            <a:off x="1399676" y="591466"/>
            <a:ext cx="7166474" cy="877155"/>
          </a:xfrm>
        </p:spPr>
        <p:txBody>
          <a:bodyPr anchor="t">
            <a:normAutofit/>
          </a:bodyPr>
          <a:lstStyle>
            <a:lvl1pPr algn="l">
              <a:lnSpc>
                <a:spcPts val="3100"/>
              </a:lnSpc>
              <a:defRPr sz="3000" b="1">
                <a:latin typeface="Arial"/>
                <a:cs typeface="Arial"/>
              </a:defRPr>
            </a:lvl1pPr>
          </a:lstStyle>
          <a:p>
            <a:r>
              <a:rPr lang="it-IT" dirty="0" smtClean="0"/>
              <a:t>Fare clic per modificare stile</a:t>
            </a:r>
            <a:endParaRPr lang="it-IT" dirty="0"/>
          </a:p>
        </p:txBody>
      </p:sp>
      <p:sp>
        <p:nvSpPr>
          <p:cNvPr id="11" name="Segnaposto contenuto 2"/>
          <p:cNvSpPr>
            <a:spLocks noGrp="1"/>
          </p:cNvSpPr>
          <p:nvPr>
            <p:ph sz="half" idx="13"/>
          </p:nvPr>
        </p:nvSpPr>
        <p:spPr>
          <a:xfrm>
            <a:off x="1399676" y="2352271"/>
            <a:ext cx="3432777" cy="3580217"/>
          </a:xfrm>
        </p:spPr>
        <p:txBody>
          <a:bodyPr>
            <a:normAutofit/>
          </a:bodyPr>
          <a:lstStyle>
            <a:lvl1pPr>
              <a:lnSpc>
                <a:spcPts val="2300"/>
              </a:lnSpc>
              <a:defRPr sz="1600">
                <a:solidFill>
                  <a:srgbClr val="000000"/>
                </a:solidFill>
                <a:latin typeface="Arial"/>
                <a:cs typeface="Arial"/>
              </a:defRPr>
            </a:lvl1pPr>
            <a:lvl2pPr>
              <a:lnSpc>
                <a:spcPts val="2300"/>
              </a:lnSpc>
              <a:defRPr sz="1600">
                <a:solidFill>
                  <a:srgbClr val="000000"/>
                </a:solidFill>
                <a:latin typeface="Arial"/>
                <a:cs typeface="Arial"/>
              </a:defRPr>
            </a:lvl2pPr>
            <a:lvl3pPr>
              <a:lnSpc>
                <a:spcPts val="2300"/>
              </a:lnSpc>
              <a:defRPr sz="1600">
                <a:solidFill>
                  <a:srgbClr val="000000"/>
                </a:solidFill>
                <a:latin typeface="Arial"/>
                <a:cs typeface="Arial"/>
              </a:defRPr>
            </a:lvl3pPr>
            <a:lvl4pPr>
              <a:lnSpc>
                <a:spcPts val="2300"/>
              </a:lnSpc>
              <a:defRPr sz="1600">
                <a:solidFill>
                  <a:srgbClr val="000000"/>
                </a:solidFill>
                <a:latin typeface="Arial"/>
                <a:cs typeface="Arial"/>
              </a:defRPr>
            </a:lvl4pPr>
            <a:lvl5pPr>
              <a:lnSpc>
                <a:spcPts val="2300"/>
              </a:lnSpc>
              <a:defRPr sz="1600">
                <a:solidFill>
                  <a:srgbClr val="000000"/>
                </a:solidFill>
                <a:latin typeface="Arial"/>
                <a:cs typeface="Arial"/>
              </a:defRPr>
            </a:lvl5pPr>
            <a:lvl6pPr>
              <a:defRPr sz="1800"/>
            </a:lvl6pPr>
            <a:lvl7pPr>
              <a:defRPr sz="1800"/>
            </a:lvl7pPr>
            <a:lvl8pPr>
              <a:defRPr sz="1800"/>
            </a:lvl8pPr>
            <a:lvl9pPr>
              <a:defRPr sz="1800"/>
            </a:lvl9pPr>
          </a:lstStyle>
          <a:p>
            <a:pPr lvl="0"/>
            <a:r>
              <a:rPr lang="it-IT" dirty="0" smtClean="0"/>
              <a:t>Fare clic per modificare gli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12" name="Segnaposto contenuto 3"/>
          <p:cNvSpPr>
            <a:spLocks noGrp="1"/>
          </p:cNvSpPr>
          <p:nvPr>
            <p:ph sz="half" idx="2"/>
          </p:nvPr>
        </p:nvSpPr>
        <p:spPr>
          <a:xfrm>
            <a:off x="5115673" y="2352271"/>
            <a:ext cx="3450477" cy="3571878"/>
          </a:xfrm>
        </p:spPr>
        <p:txBody>
          <a:bodyPr>
            <a:normAutofit/>
          </a:bodyPr>
          <a:lstStyle>
            <a:lvl1pPr>
              <a:lnSpc>
                <a:spcPts val="2300"/>
              </a:lnSpc>
              <a:defRPr sz="1600">
                <a:solidFill>
                  <a:srgbClr val="000000"/>
                </a:solidFill>
                <a:latin typeface="Arial"/>
                <a:cs typeface="Arial"/>
              </a:defRPr>
            </a:lvl1pPr>
            <a:lvl2pPr>
              <a:lnSpc>
                <a:spcPts val="2300"/>
              </a:lnSpc>
              <a:defRPr sz="1600">
                <a:solidFill>
                  <a:srgbClr val="000000"/>
                </a:solidFill>
                <a:latin typeface="Arial"/>
                <a:cs typeface="Arial"/>
              </a:defRPr>
            </a:lvl2pPr>
            <a:lvl3pPr>
              <a:lnSpc>
                <a:spcPts val="2300"/>
              </a:lnSpc>
              <a:defRPr sz="1600">
                <a:solidFill>
                  <a:srgbClr val="000000"/>
                </a:solidFill>
                <a:latin typeface="Arial"/>
                <a:cs typeface="Arial"/>
              </a:defRPr>
            </a:lvl3pPr>
            <a:lvl4pPr>
              <a:lnSpc>
                <a:spcPts val="2300"/>
              </a:lnSpc>
              <a:defRPr sz="1600">
                <a:solidFill>
                  <a:srgbClr val="000000"/>
                </a:solidFill>
                <a:latin typeface="Arial"/>
                <a:cs typeface="Arial"/>
              </a:defRPr>
            </a:lvl4pPr>
            <a:lvl5pPr>
              <a:lnSpc>
                <a:spcPts val="2300"/>
              </a:lnSpc>
              <a:defRPr sz="1600">
                <a:solidFill>
                  <a:srgbClr val="000000"/>
                </a:solidFill>
                <a:latin typeface="Arial"/>
                <a:cs typeface="Arial"/>
              </a:defRPr>
            </a:lvl5pPr>
            <a:lvl6pPr>
              <a:defRPr sz="1800"/>
            </a:lvl6pPr>
            <a:lvl7pPr>
              <a:defRPr sz="1800"/>
            </a:lvl7pPr>
            <a:lvl8pPr>
              <a:defRPr sz="1800"/>
            </a:lvl8pPr>
            <a:lvl9pPr>
              <a:defRPr sz="1800"/>
            </a:lvl9pPr>
          </a:lstStyle>
          <a:p>
            <a:pPr lvl="0"/>
            <a:r>
              <a:rPr lang="it-IT" dirty="0" smtClean="0"/>
              <a:t>Fare clic per modificare gli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Tree>
    <p:extLst>
      <p:ext uri="{BB962C8B-B14F-4D97-AF65-F5344CB8AC3E}">
        <p14:creationId xmlns:p14="http://schemas.microsoft.com/office/powerpoint/2010/main" val="3254104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fld id="{F6D2CFC0-43CE-E744-A6F4-D0319C0A71FF}" type="datetime1">
              <a:rPr lang="it-IT" smtClean="0"/>
              <a:pPr/>
              <a:t>30/10/2017</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C121BA9E-CF39-5A4C-A796-CE277B4E7A22}" type="slidenum">
              <a:rPr lang="it-IT" smtClean="0"/>
              <a:pPr/>
              <a:t>‹N›</a:t>
            </a:fld>
            <a:endParaRPr lang="it-IT"/>
          </a:p>
        </p:txBody>
      </p:sp>
      <p:sp>
        <p:nvSpPr>
          <p:cNvPr id="6" name="Titolo 1"/>
          <p:cNvSpPr>
            <a:spLocks noGrp="1"/>
          </p:cNvSpPr>
          <p:nvPr>
            <p:ph type="title"/>
          </p:nvPr>
        </p:nvSpPr>
        <p:spPr>
          <a:xfrm>
            <a:off x="1399676" y="591466"/>
            <a:ext cx="7166474" cy="877155"/>
          </a:xfrm>
        </p:spPr>
        <p:txBody>
          <a:bodyPr anchor="t">
            <a:normAutofit/>
          </a:bodyPr>
          <a:lstStyle>
            <a:lvl1pPr algn="l">
              <a:lnSpc>
                <a:spcPts val="3100"/>
              </a:lnSpc>
              <a:defRPr sz="3000" b="1">
                <a:latin typeface="Arial"/>
                <a:cs typeface="Arial"/>
              </a:defRPr>
            </a:lvl1pPr>
          </a:lstStyle>
          <a:p>
            <a:r>
              <a:rPr lang="it-IT" dirty="0" smtClean="0"/>
              <a:t>Fare clic per modificare stile</a:t>
            </a:r>
            <a:endParaRPr lang="it-IT" dirty="0"/>
          </a:p>
        </p:txBody>
      </p:sp>
    </p:spTree>
    <p:extLst>
      <p:ext uri="{BB962C8B-B14F-4D97-AF65-F5344CB8AC3E}">
        <p14:creationId xmlns:p14="http://schemas.microsoft.com/office/powerpoint/2010/main" val="54901470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3CC4479-F5CA-774F-BBE9-F9952832DED6}" type="datetime1">
              <a:rPr lang="it-IT" smtClean="0"/>
              <a:pPr/>
              <a:t>30/10/2017</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C121BA9E-CF39-5A4C-A796-CE277B4E7A22}" type="slidenum">
              <a:rPr lang="it-IT" smtClean="0"/>
              <a:pPr/>
              <a:t>‹N›</a:t>
            </a:fld>
            <a:endParaRPr lang="it-IT"/>
          </a:p>
        </p:txBody>
      </p:sp>
    </p:spTree>
    <p:extLst>
      <p:ext uri="{BB962C8B-B14F-4D97-AF65-F5344CB8AC3E}">
        <p14:creationId xmlns:p14="http://schemas.microsoft.com/office/powerpoint/2010/main" val="888436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392238" y="4800600"/>
            <a:ext cx="7173912" cy="566738"/>
          </a:xfrm>
        </p:spPr>
        <p:txBody>
          <a:bodyPr anchor="t">
            <a:normAutofit/>
          </a:bodyPr>
          <a:lstStyle>
            <a:lvl1pPr algn="l">
              <a:defRPr sz="1600" b="1">
                <a:latin typeface="Arial"/>
                <a:cs typeface="Arial"/>
              </a:defRPr>
            </a:lvl1pPr>
          </a:lstStyle>
          <a:p>
            <a:r>
              <a:rPr lang="it-IT" dirty="0" smtClean="0"/>
              <a:t>Fare clic per modificare stile</a:t>
            </a:r>
            <a:endParaRPr lang="it-IT" dirty="0"/>
          </a:p>
        </p:txBody>
      </p:sp>
      <p:sp>
        <p:nvSpPr>
          <p:cNvPr id="3" name="Segnaposto immagine 2"/>
          <p:cNvSpPr>
            <a:spLocks noGrp="1"/>
          </p:cNvSpPr>
          <p:nvPr>
            <p:ph type="pic" idx="1"/>
          </p:nvPr>
        </p:nvSpPr>
        <p:spPr>
          <a:xfrm>
            <a:off x="1392238" y="612775"/>
            <a:ext cx="7173912"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1392238" y="5367338"/>
            <a:ext cx="7173912" cy="613569"/>
          </a:xfrm>
        </p:spPr>
        <p:txBody>
          <a:bodyPr anchor="t">
            <a:normAutofit/>
          </a:bodyPr>
          <a:lstStyle>
            <a:lvl1pPr marL="0" indent="0">
              <a:lnSpc>
                <a:spcPts val="2300"/>
              </a:lnSpc>
              <a:buNone/>
              <a:defRPr sz="16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dirty="0" smtClean="0"/>
              <a:t>Fare clic per modificare gli stili del testo dello schema</a:t>
            </a:r>
          </a:p>
        </p:txBody>
      </p:sp>
      <p:sp>
        <p:nvSpPr>
          <p:cNvPr id="5" name="Segnaposto data 4"/>
          <p:cNvSpPr>
            <a:spLocks noGrp="1"/>
          </p:cNvSpPr>
          <p:nvPr>
            <p:ph type="dt" sz="half" idx="10"/>
          </p:nvPr>
        </p:nvSpPr>
        <p:spPr/>
        <p:txBody>
          <a:bodyPr/>
          <a:lstStyle/>
          <a:p>
            <a:fld id="{6E78479A-BF8F-D145-AA51-B766F35B6543}" type="datetime1">
              <a:rPr lang="it-IT" smtClean="0"/>
              <a:pPr/>
              <a:t>30/10/2017</a:t>
            </a:fld>
            <a:endParaRPr lang="it-IT"/>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C121BA9E-CF39-5A4C-A796-CE277B4E7A22}" type="slidenum">
              <a:rPr lang="it-IT" smtClean="0"/>
              <a:pPr/>
              <a:t>‹N›</a:t>
            </a:fld>
            <a:endParaRPr lang="it-IT"/>
          </a:p>
        </p:txBody>
      </p:sp>
    </p:spTree>
    <p:extLst>
      <p:ext uri="{BB962C8B-B14F-4D97-AF65-F5344CB8AC3E}">
        <p14:creationId xmlns:p14="http://schemas.microsoft.com/office/powerpoint/2010/main" val="375999384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1649881" y="2182951"/>
            <a:ext cx="5544784" cy="1034104"/>
          </a:xfrm>
          <a:prstGeom prst="rect">
            <a:avLst/>
          </a:prstGeom>
        </p:spPr>
        <p:txBody>
          <a:bodyPr vert="horz" lIns="91440" tIns="45720" rIns="91440" bIns="45720" rtlCol="0" anchor="t">
            <a:normAutofit/>
          </a:bodyPr>
          <a:lstStyle/>
          <a:p>
            <a:r>
              <a:rPr lang="it-IT" dirty="0" smtClean="0"/>
              <a:t>Titolo giornata formativa</a:t>
            </a:r>
            <a:endParaRPr lang="it-IT" dirty="0"/>
          </a:p>
        </p:txBody>
      </p:sp>
      <p:sp>
        <p:nvSpPr>
          <p:cNvPr id="3" name="Segnaposto testo 2"/>
          <p:cNvSpPr>
            <a:spLocks noGrp="1"/>
          </p:cNvSpPr>
          <p:nvPr>
            <p:ph type="body" idx="1"/>
          </p:nvPr>
        </p:nvSpPr>
        <p:spPr>
          <a:xfrm>
            <a:off x="1649880" y="3378231"/>
            <a:ext cx="5544785" cy="1160460"/>
          </a:xfrm>
          <a:prstGeom prst="rect">
            <a:avLst/>
          </a:prstGeom>
        </p:spPr>
        <p:txBody>
          <a:bodyPr vert="horz" lIns="91440" tIns="45720" rIns="91440" bIns="45720" rtlCol="0">
            <a:normAutofit/>
          </a:bodyPr>
          <a:lstStyle/>
          <a:p>
            <a:pPr lvl="0"/>
            <a:r>
              <a:rPr lang="it-IT" dirty="0" smtClean="0"/>
              <a:t>Sottotitolo giornata formativa</a:t>
            </a:r>
            <a:endParaRPr lang="it-IT" dirty="0"/>
          </a:p>
        </p:txBody>
      </p:sp>
      <p:sp>
        <p:nvSpPr>
          <p:cNvPr id="4" name="Segnaposto data 3"/>
          <p:cNvSpPr>
            <a:spLocks noGrp="1"/>
          </p:cNvSpPr>
          <p:nvPr>
            <p:ph type="dt" sz="half" idx="2"/>
          </p:nvPr>
        </p:nvSpPr>
        <p:spPr>
          <a:xfrm>
            <a:off x="7001930" y="6356350"/>
            <a:ext cx="9424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97EDB2-D7A8-534C-ADBB-0D2E1AA136F6}" type="datetime1">
              <a:rPr lang="it-IT" smtClean="0"/>
              <a:pPr/>
              <a:t>30/10/2017</a:t>
            </a:fld>
            <a:endParaRPr lang="it-IT" dirty="0"/>
          </a:p>
        </p:txBody>
      </p:sp>
      <p:sp>
        <p:nvSpPr>
          <p:cNvPr id="5" name="Segnaposto piè di pagina 4"/>
          <p:cNvSpPr>
            <a:spLocks noGrp="1"/>
          </p:cNvSpPr>
          <p:nvPr>
            <p:ph type="ftr" sz="quarter" idx="3"/>
          </p:nvPr>
        </p:nvSpPr>
        <p:spPr>
          <a:xfrm>
            <a:off x="5427134" y="6356350"/>
            <a:ext cx="1354666"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sp>
        <p:nvSpPr>
          <p:cNvPr id="6" name="Segnaposto numero diapositiva 5"/>
          <p:cNvSpPr>
            <a:spLocks noGrp="1"/>
          </p:cNvSpPr>
          <p:nvPr>
            <p:ph type="sldNum" sz="quarter" idx="4"/>
          </p:nvPr>
        </p:nvSpPr>
        <p:spPr>
          <a:xfrm>
            <a:off x="3979331" y="6356350"/>
            <a:ext cx="1185333" cy="365125"/>
          </a:xfrm>
          <a:prstGeom prst="rect">
            <a:avLst/>
          </a:prstGeom>
        </p:spPr>
        <p:txBody>
          <a:bodyPr vert="horz" lIns="91440" tIns="45720" rIns="91440" bIns="45720" rtlCol="0" anchor="ctr"/>
          <a:lstStyle>
            <a:lvl1pPr algn="ctr">
              <a:defRPr sz="900">
                <a:solidFill>
                  <a:schemeClr val="tx1">
                    <a:tint val="75000"/>
                  </a:schemeClr>
                </a:solidFill>
                <a:latin typeface="Arial"/>
                <a:cs typeface="Arial"/>
              </a:defRPr>
            </a:lvl1pPr>
          </a:lstStyle>
          <a:p>
            <a:fld id="{C121BA9E-CF39-5A4C-A796-CE277B4E7A22}" type="slidenum">
              <a:rPr lang="it-IT" smtClean="0"/>
              <a:pPr/>
              <a:t>‹N›</a:t>
            </a:fld>
            <a:endParaRPr lang="it-IT" dirty="0"/>
          </a:p>
        </p:txBody>
      </p:sp>
    </p:spTree>
    <p:extLst>
      <p:ext uri="{BB962C8B-B14F-4D97-AF65-F5344CB8AC3E}">
        <p14:creationId xmlns:p14="http://schemas.microsoft.com/office/powerpoint/2010/main" val="3058033673"/>
      </p:ext>
    </p:extLst>
  </p:cSld>
  <p:clrMap bg1="lt1" tx1="dk1" bg2="lt2" tx2="dk2" accent1="accent1" accent2="accent2" accent3="accent3" accent4="accent4" accent5="accent5" accent6="accent6" hlink="hlink" folHlink="folHlink"/>
  <p:sldLayoutIdLst>
    <p:sldLayoutId id="2147483697" r:id="rId1"/>
    <p:sldLayoutId id="2147483706" r:id="rId2"/>
    <p:sldLayoutId id="2147483698" r:id="rId3"/>
    <p:sldLayoutId id="2147483700" r:id="rId4"/>
    <p:sldLayoutId id="2147483701" r:id="rId5"/>
    <p:sldLayoutId id="2147483702" r:id="rId6"/>
    <p:sldLayoutId id="2147483703" r:id="rId7"/>
    <p:sldLayoutId id="2147483705" r:id="rId8"/>
  </p:sldLayoutIdLst>
  <p:timing>
    <p:tnLst>
      <p:par>
        <p:cTn id="1" dur="indefinite" restart="never" nodeType="tmRoot"/>
      </p:par>
    </p:tnLst>
  </p:timing>
  <p:hf hdr="0" ftr="0" dt="0"/>
  <p:txStyles>
    <p:titleStyle>
      <a:lvl1pPr algn="l" defTabSz="457200" rtl="0" eaLnBrk="1" latinLnBrk="0" hangingPunct="1">
        <a:spcBef>
          <a:spcPct val="0"/>
        </a:spcBef>
        <a:buNone/>
        <a:defRPr sz="3000" kern="1200">
          <a:solidFill>
            <a:srgbClr val="004B6B"/>
          </a:solidFill>
          <a:latin typeface="Arial Black"/>
          <a:ea typeface="+mj-ea"/>
          <a:cs typeface="Arial Black"/>
        </a:defRPr>
      </a:lvl1pPr>
    </p:titleStyle>
    <p:bodyStyle>
      <a:lvl1pPr marL="0" indent="0" algn="l" defTabSz="457200" rtl="0" eaLnBrk="1" latinLnBrk="0" hangingPunct="1">
        <a:spcBef>
          <a:spcPct val="20000"/>
        </a:spcBef>
        <a:buFont typeface="Arial"/>
        <a:buNone/>
        <a:defRPr sz="2500" kern="1200">
          <a:solidFill>
            <a:srgbClr val="004B6B"/>
          </a:solidFill>
          <a:latin typeface="Arial"/>
          <a:ea typeface="+mn-ea"/>
          <a:cs typeface="Arial"/>
        </a:defRPr>
      </a:lvl1pPr>
      <a:lvl2pPr marL="457200" indent="0" algn="l" defTabSz="457200" rtl="0" eaLnBrk="1" latinLnBrk="0" hangingPunct="1">
        <a:spcBef>
          <a:spcPct val="20000"/>
        </a:spcBef>
        <a:buFont typeface="Arial"/>
        <a:buNone/>
        <a:defRPr sz="2800"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2400"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2000"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s://twitter.com/FondazioneIFEL" TargetMode="External"/><Relationship Id="rId7" Type="http://schemas.openxmlformats.org/officeDocument/2006/relationships/hyperlink" Target="https://www.youtube.com/user/formazioneifel" TargetMode="Externa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hyperlink" Target="https://www.facebook.com/FondazioneIFEL/" TargetMode="Externa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8.jp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Presentazione_STRUTTURA_2016-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Titolo 7"/>
          <p:cNvSpPr>
            <a:spLocks noGrp="1"/>
          </p:cNvSpPr>
          <p:nvPr>
            <p:ph type="title"/>
          </p:nvPr>
        </p:nvSpPr>
        <p:spPr>
          <a:xfrm>
            <a:off x="983411" y="2182950"/>
            <a:ext cx="6397890" cy="4131585"/>
          </a:xfrm>
        </p:spPr>
        <p:txBody>
          <a:bodyPr>
            <a:normAutofit/>
          </a:bodyPr>
          <a:lstStyle/>
          <a:p>
            <a:r>
              <a:rPr lang="it-IT" altLang="it-IT" b="1" dirty="0" smtClean="0">
                <a:ea typeface="ＭＳ Ｐゴシック" panose="020B0600070205080204" pitchFamily="34" charset="-128"/>
              </a:rPr>
              <a:t/>
            </a:r>
            <a:br>
              <a:rPr lang="it-IT" altLang="it-IT" b="1" dirty="0" smtClean="0">
                <a:ea typeface="ＭＳ Ｐゴシック" panose="020B0600070205080204" pitchFamily="34" charset="-128"/>
              </a:rPr>
            </a:br>
            <a:r>
              <a:rPr lang="it-IT" altLang="it-IT" b="1" dirty="0" smtClean="0">
                <a:ea typeface="ＭＳ Ｐゴシック" panose="020B0600070205080204" pitchFamily="34" charset="-128"/>
              </a:rPr>
              <a:t>Contrasto all'evasione fiscale</a:t>
            </a:r>
            <a:br>
              <a:rPr lang="it-IT" altLang="it-IT" b="1" dirty="0" smtClean="0">
                <a:ea typeface="ＭＳ Ｐゴシック" panose="020B0600070205080204" pitchFamily="34" charset="-128"/>
              </a:rPr>
            </a:br>
            <a:r>
              <a:rPr lang="it-IT" dirty="0" smtClean="0"/>
              <a:t/>
            </a:r>
            <a:br>
              <a:rPr lang="it-IT" dirty="0" smtClean="0"/>
            </a:br>
            <a:r>
              <a:rPr lang="it-IT" sz="2500" dirty="0">
                <a:latin typeface="Arial"/>
                <a:cs typeface="Arial"/>
              </a:rPr>
              <a:t>Formazione Avanzata</a:t>
            </a:r>
            <a:br>
              <a:rPr lang="it-IT" sz="2500" dirty="0">
                <a:latin typeface="Arial"/>
                <a:cs typeface="Arial"/>
              </a:rPr>
            </a:br>
            <a:r>
              <a:rPr lang="it-IT" sz="2500" dirty="0" smtClean="0">
                <a:latin typeface="Arial"/>
                <a:cs typeface="Arial"/>
              </a:rPr>
              <a:t/>
            </a:r>
            <a:br>
              <a:rPr lang="it-IT" sz="2500" dirty="0" smtClean="0">
                <a:latin typeface="Arial"/>
                <a:cs typeface="Arial"/>
              </a:rPr>
            </a:br>
            <a:r>
              <a:rPr lang="it-IT" sz="2500" dirty="0" smtClean="0">
                <a:latin typeface="Arial"/>
                <a:cs typeface="Arial"/>
              </a:rPr>
              <a:t/>
            </a:r>
            <a:br>
              <a:rPr lang="it-IT" sz="2500" dirty="0" smtClean="0">
                <a:latin typeface="Arial"/>
                <a:cs typeface="Arial"/>
              </a:rPr>
            </a:br>
            <a:r>
              <a:rPr lang="it-IT" sz="1600" b="1" dirty="0" smtClean="0">
                <a:latin typeface="Arial"/>
                <a:cs typeface="Arial"/>
              </a:rPr>
              <a:t>Torino, 31 ottobre 2017</a:t>
            </a:r>
            <a:r>
              <a:rPr lang="it-IT" sz="1600" dirty="0" smtClean="0">
                <a:latin typeface="Arial"/>
                <a:cs typeface="Arial"/>
              </a:rPr>
              <a:t/>
            </a:r>
            <a:br>
              <a:rPr lang="it-IT" sz="1600" dirty="0" smtClean="0">
                <a:latin typeface="Arial"/>
                <a:cs typeface="Arial"/>
              </a:rPr>
            </a:br>
            <a:r>
              <a:rPr lang="it-IT" altLang="it-IT" sz="1600" b="1" i="1" dirty="0">
                <a:latin typeface="Arial"/>
                <a:cs typeface="Arial"/>
              </a:rPr>
              <a:t>Intervento a cura del </a:t>
            </a:r>
            <a:r>
              <a:rPr lang="it-IT" altLang="it-IT" sz="1600" b="1" i="1" dirty="0" err="1">
                <a:latin typeface="Arial"/>
                <a:cs typeface="Arial"/>
              </a:rPr>
              <a:t>S.Ten</a:t>
            </a:r>
            <a:r>
              <a:rPr lang="it-IT" altLang="it-IT" sz="1600" b="1" i="1" dirty="0">
                <a:latin typeface="Arial"/>
                <a:cs typeface="Arial"/>
              </a:rPr>
              <a:t>. Gianluca Secchi</a:t>
            </a:r>
            <a:r>
              <a:rPr lang="it-IT" altLang="it-IT" sz="1600" b="1" dirty="0">
                <a:latin typeface="Arial"/>
                <a:cs typeface="Arial"/>
              </a:rPr>
              <a:t/>
            </a:r>
            <a:br>
              <a:rPr lang="it-IT" altLang="it-IT" sz="1600" b="1" dirty="0">
                <a:latin typeface="Arial"/>
                <a:cs typeface="Arial"/>
              </a:rPr>
            </a:br>
            <a:endParaRPr lang="it-IT" sz="1600" b="1" dirty="0">
              <a:latin typeface="Arial"/>
              <a:cs typeface="Arial"/>
            </a:endParaRPr>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rcRect l="9698" t="2994" r="10152" b="5203"/>
          <a:stretch>
            <a:fillRect/>
          </a:stretch>
        </p:blipFill>
        <p:spPr bwMode="auto">
          <a:xfrm>
            <a:off x="8072748" y="182563"/>
            <a:ext cx="712787" cy="100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magine 2"/>
          <p:cNvPicPr>
            <a:picLocks noChangeAspect="1"/>
          </p:cNvPicPr>
          <p:nvPr/>
        </p:nvPicPr>
        <p:blipFill>
          <a:blip r:embed="rId4"/>
          <a:stretch>
            <a:fillRect/>
          </a:stretch>
        </p:blipFill>
        <p:spPr>
          <a:xfrm>
            <a:off x="8085392" y="1550129"/>
            <a:ext cx="720000" cy="923190"/>
          </a:xfrm>
          <a:prstGeom prst="rect">
            <a:avLst/>
          </a:prstGeom>
        </p:spPr>
      </p:pic>
    </p:spTree>
    <p:extLst>
      <p:ext uri="{BB962C8B-B14F-4D97-AF65-F5344CB8AC3E}">
        <p14:creationId xmlns:p14="http://schemas.microsoft.com/office/powerpoint/2010/main" val="14615436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665017" y="1600200"/>
            <a:ext cx="8279477" cy="4331043"/>
          </a:xfrm>
        </p:spPr>
        <p:txBody>
          <a:bodyPr>
            <a:noAutofit/>
          </a:bodyPr>
          <a:lstStyle/>
          <a:p>
            <a:pPr algn="just">
              <a:lnSpc>
                <a:spcPct val="100000"/>
              </a:lnSpc>
              <a:spcBef>
                <a:spcPts val="600"/>
              </a:spcBef>
            </a:pPr>
            <a:r>
              <a:rPr lang="it-IT" sz="2400" b="1" dirty="0" smtClean="0"/>
              <a:t>Presunzione di residenza in Italia</a:t>
            </a:r>
            <a:endParaRPr lang="it-IT" sz="2400" dirty="0" smtClean="0"/>
          </a:p>
          <a:p>
            <a:pPr algn="just">
              <a:lnSpc>
                <a:spcPct val="100000"/>
              </a:lnSpc>
              <a:spcBef>
                <a:spcPts val="600"/>
              </a:spcBef>
            </a:pPr>
            <a:r>
              <a:rPr lang="it-IT" sz="2400" dirty="0" smtClean="0"/>
              <a:t>In relazione al trasferimento </a:t>
            </a:r>
            <a:r>
              <a:rPr lang="it-IT" sz="2400" dirty="0"/>
              <a:t>della residenza in Paesi o </a:t>
            </a:r>
            <a:r>
              <a:rPr lang="it-IT" sz="2400" dirty="0" smtClean="0"/>
              <a:t>Territori con </a:t>
            </a:r>
            <a:r>
              <a:rPr lang="it-IT" sz="2400" dirty="0"/>
              <a:t>regime fiscale </a:t>
            </a:r>
            <a:r>
              <a:rPr lang="it-IT" sz="2400" dirty="0" smtClean="0"/>
              <a:t>privilegiato, l’art. </a:t>
            </a:r>
            <a:r>
              <a:rPr lang="it-IT" sz="2400" dirty="0"/>
              <a:t>2, c. </a:t>
            </a:r>
            <a:r>
              <a:rPr lang="it-IT" sz="2400" dirty="0" smtClean="0"/>
              <a:t>2-bis, del TUIR prevede una presunzione legale relativa secondo cui:</a:t>
            </a:r>
          </a:p>
          <a:p>
            <a:pPr algn="just">
              <a:lnSpc>
                <a:spcPct val="100000"/>
              </a:lnSpc>
              <a:spcBef>
                <a:spcPts val="600"/>
              </a:spcBef>
            </a:pPr>
            <a:r>
              <a:rPr lang="it-IT" sz="2400" dirty="0" smtClean="0"/>
              <a:t>«</a:t>
            </a:r>
            <a:r>
              <a:rPr lang="it-IT" sz="2400" i="1" dirty="0" smtClean="0"/>
              <a:t>Si considerano, altresì, </a:t>
            </a:r>
            <a:r>
              <a:rPr lang="it-IT" sz="2400" i="1" dirty="0"/>
              <a:t>residenti, salvo prova contraria, i cittadini italiani </a:t>
            </a:r>
            <a:r>
              <a:rPr lang="it-IT" sz="2400" i="1" dirty="0" smtClean="0"/>
              <a:t>cancellati dalle </a:t>
            </a:r>
            <a:r>
              <a:rPr lang="it-IT" sz="2400" i="1" dirty="0"/>
              <a:t>anagrafi della popolazione residente e trasferiti in Stati o territori diversi da </a:t>
            </a:r>
            <a:r>
              <a:rPr lang="it-IT" sz="2400" i="1" dirty="0" smtClean="0"/>
              <a:t>quelli individuati </a:t>
            </a:r>
            <a:r>
              <a:rPr lang="it-IT" sz="2400" i="1" dirty="0"/>
              <a:t>con decreto del Ministro </a:t>
            </a:r>
            <a:r>
              <a:rPr lang="it-IT" sz="2400" i="1" dirty="0" smtClean="0"/>
              <a:t>dell’Economia </a:t>
            </a:r>
            <a:r>
              <a:rPr lang="it-IT" sz="2400" i="1" dirty="0"/>
              <a:t>e delle finanze, da pubblicare </a:t>
            </a:r>
            <a:r>
              <a:rPr lang="it-IT" sz="2400" i="1" dirty="0" smtClean="0"/>
              <a:t>nella Gazzetta Ufficiale</a:t>
            </a:r>
            <a:r>
              <a:rPr lang="it-IT" sz="2400" dirty="0" smtClean="0"/>
              <a:t>».</a:t>
            </a:r>
            <a:endParaRPr lang="it-IT" sz="2400"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10</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Tree>
    <p:extLst>
      <p:ext uri="{BB962C8B-B14F-4D97-AF65-F5344CB8AC3E}">
        <p14:creationId xmlns:p14="http://schemas.microsoft.com/office/powerpoint/2010/main" val="35407771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665017" y="1600200"/>
            <a:ext cx="8279477" cy="4331043"/>
          </a:xfrm>
        </p:spPr>
        <p:txBody>
          <a:bodyPr>
            <a:noAutofit/>
          </a:bodyPr>
          <a:lstStyle/>
          <a:p>
            <a:pPr algn="just">
              <a:lnSpc>
                <a:spcPct val="100000"/>
              </a:lnSpc>
              <a:spcBef>
                <a:spcPts val="600"/>
              </a:spcBef>
            </a:pPr>
            <a:r>
              <a:rPr lang="it-IT" sz="2400" b="1" dirty="0"/>
              <a:t>Scopo della segnalazione</a:t>
            </a:r>
            <a:endParaRPr lang="it-IT" sz="2400" dirty="0"/>
          </a:p>
          <a:p>
            <a:pPr algn="just">
              <a:lnSpc>
                <a:spcPct val="100000"/>
              </a:lnSpc>
              <a:spcBef>
                <a:spcPts val="600"/>
              </a:spcBef>
            </a:pPr>
            <a:r>
              <a:rPr lang="it-IT" sz="2400" dirty="0" smtClean="0"/>
              <a:t>In relazione a quanto previsto dall’art</a:t>
            </a:r>
            <a:r>
              <a:rPr lang="it-IT" sz="2400" dirty="0"/>
              <a:t>. </a:t>
            </a:r>
            <a:r>
              <a:rPr lang="it-IT" sz="2400" dirty="0" smtClean="0"/>
              <a:t>83, </a:t>
            </a:r>
            <a:r>
              <a:rPr lang="it-IT" sz="2400" dirty="0"/>
              <a:t>comma 16, </a:t>
            </a:r>
            <a:r>
              <a:rPr lang="it-IT" sz="2400" dirty="0" smtClean="0"/>
              <a:t>del D.L. 112/2008, i </a:t>
            </a:r>
            <a:r>
              <a:rPr lang="it-IT" sz="2400" dirty="0"/>
              <a:t>Comuni</a:t>
            </a:r>
            <a:r>
              <a:rPr lang="it-IT" sz="2400" dirty="0" smtClean="0"/>
              <a:t> hanno l’obbligo di </a:t>
            </a:r>
            <a:r>
              <a:rPr lang="it-IT" sz="2400" dirty="0"/>
              <a:t>confermare, entro sei mesi dalla richiesta di </a:t>
            </a:r>
            <a:r>
              <a:rPr lang="it-IT" sz="2400" dirty="0" smtClean="0"/>
              <a:t>iscrizione nell'anagrafe </a:t>
            </a:r>
            <a:r>
              <a:rPr lang="it-IT" sz="2400" dirty="0"/>
              <a:t>degli italiani residenti all'estero, l’effettivo espatrio di un cittadino italiano.</a:t>
            </a:r>
            <a:endParaRPr lang="it-IT" sz="2400" dirty="0" smtClean="0"/>
          </a:p>
          <a:p>
            <a:pPr algn="just">
              <a:lnSpc>
                <a:spcPct val="100000"/>
              </a:lnSpc>
              <a:spcBef>
                <a:spcPts val="600"/>
              </a:spcBef>
            </a:pPr>
            <a:r>
              <a:rPr lang="it-IT" sz="2400" dirty="0" smtClean="0"/>
              <a:t>La conferma presuppone un controllo sostanziale della posizione del contribuente che non deve limitarsi alla mera constatazione dell’iscrizione all’AIRE.</a:t>
            </a:r>
            <a:endParaRPr lang="it-IT" sz="2400" strike="sngStrike" dirty="0" smtClean="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11</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Tree>
    <p:extLst>
      <p:ext uri="{BB962C8B-B14F-4D97-AF65-F5344CB8AC3E}">
        <p14:creationId xmlns:p14="http://schemas.microsoft.com/office/powerpoint/2010/main" val="18268356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665017" y="1600200"/>
            <a:ext cx="8279477" cy="4331043"/>
          </a:xfrm>
        </p:spPr>
        <p:txBody>
          <a:bodyPr>
            <a:noAutofit/>
          </a:bodyPr>
          <a:lstStyle/>
          <a:p>
            <a:pPr algn="just">
              <a:lnSpc>
                <a:spcPct val="100000"/>
              </a:lnSpc>
              <a:spcBef>
                <a:spcPts val="600"/>
              </a:spcBef>
            </a:pPr>
            <a:r>
              <a:rPr lang="it-IT" sz="2400" dirty="0"/>
              <a:t>I Comuni sono chiamati a vigilare, anche trascorsi sei mesi </a:t>
            </a:r>
            <a:r>
              <a:rPr lang="it-IT" sz="2400" dirty="0" smtClean="0"/>
              <a:t>dall’iscrizione all’AIRE</a:t>
            </a:r>
            <a:r>
              <a:rPr lang="it-IT" sz="2400" dirty="0"/>
              <a:t>, sulla effettività </a:t>
            </a:r>
            <a:r>
              <a:rPr lang="it-IT" sz="2400" dirty="0" smtClean="0"/>
              <a:t>dell’espatrio.</a:t>
            </a:r>
          </a:p>
          <a:p>
            <a:pPr algn="just">
              <a:lnSpc>
                <a:spcPct val="100000"/>
              </a:lnSpc>
              <a:spcBef>
                <a:spcPts val="600"/>
              </a:spcBef>
            </a:pPr>
            <a:r>
              <a:rPr lang="it-IT" sz="2400" dirty="0" smtClean="0"/>
              <a:t>Nello specifico, i Comuni sono </a:t>
            </a:r>
            <a:r>
              <a:rPr lang="it-IT" sz="2400" dirty="0"/>
              <a:t>destinatari di uno specifico potere di vigilanza </a:t>
            </a:r>
            <a:r>
              <a:rPr lang="it-IT" sz="2400" dirty="0" smtClean="0"/>
              <a:t>che potrà portare a generare una segnalazione qualificata.</a:t>
            </a:r>
          </a:p>
          <a:p>
            <a:pPr algn="just">
              <a:lnSpc>
                <a:spcPct val="100000"/>
              </a:lnSpc>
              <a:spcBef>
                <a:spcPts val="600"/>
              </a:spcBef>
            </a:pPr>
            <a:r>
              <a:rPr lang="it-IT" sz="2400" dirty="0" smtClean="0"/>
              <a:t>Le segnalazioni entro il primo triennio dal trasferimento della residenza sono di competenza dell’Agenzia delle Entrate mentre quelle successive a tale periodo sono di competenza della Guardia di Finanza.</a:t>
            </a:r>
          </a:p>
          <a:p>
            <a:pPr algn="just">
              <a:lnSpc>
                <a:spcPct val="100000"/>
              </a:lnSpc>
              <a:spcBef>
                <a:spcPts val="600"/>
              </a:spcBef>
            </a:pPr>
            <a:r>
              <a:rPr lang="it-IT" sz="2400" dirty="0" smtClean="0"/>
              <a:t>  </a:t>
            </a:r>
            <a:endParaRPr lang="it-IT" sz="2400"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12</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Tree>
    <p:extLst>
      <p:ext uri="{BB962C8B-B14F-4D97-AF65-F5344CB8AC3E}">
        <p14:creationId xmlns:p14="http://schemas.microsoft.com/office/powerpoint/2010/main" val="1994051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665017" y="1600200"/>
            <a:ext cx="8279477" cy="4331043"/>
          </a:xfrm>
        </p:spPr>
        <p:txBody>
          <a:bodyPr>
            <a:noAutofit/>
          </a:bodyPr>
          <a:lstStyle/>
          <a:p>
            <a:pPr algn="just">
              <a:lnSpc>
                <a:spcPct val="100000"/>
              </a:lnSpc>
              <a:spcBef>
                <a:spcPts val="600"/>
              </a:spcBef>
            </a:pPr>
            <a:r>
              <a:rPr lang="it-IT" sz="2400" dirty="0" smtClean="0"/>
              <a:t>Ai Comuni sono, quindi, attribuiti compiti di vigilanza per rilevare elementi che dimostrino la </a:t>
            </a:r>
            <a:r>
              <a:rPr lang="it-IT" sz="2400" dirty="0" err="1" smtClean="0"/>
              <a:t>fittizietà</a:t>
            </a:r>
            <a:r>
              <a:rPr lang="it-IT" sz="2400" dirty="0" smtClean="0"/>
              <a:t> dell’espatrio.</a:t>
            </a:r>
            <a:endParaRPr lang="it-IT" sz="2400" dirty="0"/>
          </a:p>
          <a:p>
            <a:pPr algn="just">
              <a:lnSpc>
                <a:spcPct val="100000"/>
              </a:lnSpc>
              <a:spcBef>
                <a:spcPts val="600"/>
              </a:spcBef>
            </a:pPr>
            <a:r>
              <a:rPr lang="it-IT" sz="2400" dirty="0" smtClean="0"/>
              <a:t>La </a:t>
            </a:r>
            <a:r>
              <a:rPr lang="it-IT" sz="2400" dirty="0"/>
              <a:t>rilevazione di </a:t>
            </a:r>
            <a:r>
              <a:rPr lang="it-IT" sz="2400" dirty="0" smtClean="0"/>
              <a:t>tali elementi, capaci di </a:t>
            </a:r>
            <a:r>
              <a:rPr lang="it-IT" sz="2400" dirty="0"/>
              <a:t>dimostrare l’esistenza del domicilio o della residenza nel territorio nazionale, </a:t>
            </a:r>
            <a:r>
              <a:rPr lang="it-IT" sz="2400" dirty="0" smtClean="0"/>
              <a:t>costituirà una segnalazione qualificata.</a:t>
            </a:r>
          </a:p>
          <a:p>
            <a:pPr algn="just">
              <a:lnSpc>
                <a:spcPct val="100000"/>
              </a:lnSpc>
              <a:spcBef>
                <a:spcPts val="600"/>
              </a:spcBef>
            </a:pPr>
            <a:r>
              <a:rPr lang="it-IT" sz="2400" dirty="0"/>
              <a:t>Questa </a:t>
            </a:r>
            <a:r>
              <a:rPr lang="it-IT" sz="2400" dirty="0" smtClean="0"/>
              <a:t>segnalazione, quindi, riguarderà </a:t>
            </a:r>
            <a:r>
              <a:rPr lang="it-IT" sz="2400" dirty="0"/>
              <a:t>i contribuenti che </a:t>
            </a:r>
            <a:r>
              <a:rPr lang="it-IT" sz="2400" b="1" dirty="0"/>
              <a:t>pur risultando formalmente residenti all’estero,</a:t>
            </a:r>
            <a:r>
              <a:rPr lang="it-IT" sz="2400" dirty="0"/>
              <a:t> </a:t>
            </a:r>
            <a:r>
              <a:rPr lang="it-IT" sz="2400" b="1" dirty="0"/>
              <a:t>hanno di fatto, nel Comune, il domicilio ovvero la residenza ai sensi dell’articolo 43, commi 1 e 2, del codice civile</a:t>
            </a:r>
            <a:r>
              <a:rPr lang="it-IT" sz="2400" dirty="0"/>
              <a:t>.</a:t>
            </a:r>
          </a:p>
          <a:p>
            <a:pPr algn="just">
              <a:lnSpc>
                <a:spcPct val="100000"/>
              </a:lnSpc>
              <a:spcBef>
                <a:spcPts val="600"/>
              </a:spcBef>
            </a:pPr>
            <a:endParaRPr lang="it-IT" sz="2400"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13</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Tree>
    <p:extLst>
      <p:ext uri="{BB962C8B-B14F-4D97-AF65-F5344CB8AC3E}">
        <p14:creationId xmlns:p14="http://schemas.microsoft.com/office/powerpoint/2010/main" val="14515515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665017" y="1600200"/>
            <a:ext cx="8279477" cy="4331043"/>
          </a:xfrm>
        </p:spPr>
        <p:txBody>
          <a:bodyPr>
            <a:noAutofit/>
          </a:bodyPr>
          <a:lstStyle/>
          <a:p>
            <a:pPr algn="just">
              <a:lnSpc>
                <a:spcPct val="100000"/>
              </a:lnSpc>
              <a:spcBef>
                <a:spcPts val="600"/>
              </a:spcBef>
            </a:pPr>
            <a:r>
              <a:rPr lang="it-IT" sz="2400" b="1" dirty="0" smtClean="0"/>
              <a:t>Metodologia di controllo</a:t>
            </a:r>
            <a:endParaRPr lang="it-IT" sz="2400" dirty="0"/>
          </a:p>
          <a:p>
            <a:pPr algn="just">
              <a:lnSpc>
                <a:spcPct val="100000"/>
              </a:lnSpc>
              <a:spcBef>
                <a:spcPts val="600"/>
              </a:spcBef>
            </a:pPr>
            <a:r>
              <a:rPr lang="it-IT" sz="2400" dirty="0" smtClean="0"/>
              <a:t>L’apporto </a:t>
            </a:r>
            <a:r>
              <a:rPr lang="it-IT" sz="2400" dirty="0"/>
              <a:t>del </a:t>
            </a:r>
            <a:r>
              <a:rPr lang="it-IT" sz="2400" dirty="0" smtClean="0"/>
              <a:t>Comune, sulla scorta di propri strumenti istruttori e nell’ambito delle proprie competenze, si sostanzierà nell’avvio di “</a:t>
            </a:r>
            <a:r>
              <a:rPr lang="it-IT" sz="2400" dirty="0"/>
              <a:t>indagini” </a:t>
            </a:r>
            <a:r>
              <a:rPr lang="it-IT" sz="2400" dirty="0" smtClean="0"/>
              <a:t>nei confronti </a:t>
            </a:r>
            <a:r>
              <a:rPr lang="it-IT" sz="2400" dirty="0"/>
              <a:t>dei soggetti presunti espatriati al fine di verificare se esistano elementi </a:t>
            </a:r>
            <a:r>
              <a:rPr lang="it-IT" sz="2400" dirty="0" smtClean="0"/>
              <a:t>a disposizione </a:t>
            </a:r>
            <a:r>
              <a:rPr lang="it-IT" sz="2400" dirty="0"/>
              <a:t>capaci di negare l’effettività </a:t>
            </a:r>
            <a:r>
              <a:rPr lang="it-IT" sz="2400" dirty="0" smtClean="0"/>
              <a:t>del trasferimento della residenza. </a:t>
            </a:r>
          </a:p>
          <a:p>
            <a:pPr algn="just">
              <a:lnSpc>
                <a:spcPct val="100000"/>
              </a:lnSpc>
              <a:spcBef>
                <a:spcPts val="600"/>
              </a:spcBef>
            </a:pPr>
            <a:r>
              <a:rPr lang="it-IT" sz="2400" dirty="0" smtClean="0"/>
              <a:t>Dal </a:t>
            </a:r>
            <a:r>
              <a:rPr lang="it-IT" sz="2400" dirty="0"/>
              <a:t>riscontro di </a:t>
            </a:r>
            <a:r>
              <a:rPr lang="it-IT" sz="2400" b="1" dirty="0"/>
              <a:t>tre o più </a:t>
            </a:r>
            <a:r>
              <a:rPr lang="it-IT" sz="2400" dirty="0"/>
              <a:t>casistiche </a:t>
            </a:r>
            <a:r>
              <a:rPr lang="it-IT" sz="2400" dirty="0" smtClean="0"/>
              <a:t>tra quelle di seguito riportate potrà emergere </a:t>
            </a:r>
            <a:r>
              <a:rPr lang="it-IT" sz="2400" dirty="0"/>
              <a:t>una segnalazione qualificata da inviare all’Agenzia delle Entrate o alla Guardia di </a:t>
            </a:r>
            <a:r>
              <a:rPr lang="it-IT" sz="2400" dirty="0" smtClean="0"/>
              <a:t>Finanza:</a:t>
            </a:r>
          </a:p>
          <a:p>
            <a:pPr algn="just">
              <a:lnSpc>
                <a:spcPct val="100000"/>
              </a:lnSpc>
              <a:spcBef>
                <a:spcPts val="600"/>
              </a:spcBef>
            </a:pPr>
            <a:endParaRPr lang="it-IT" sz="2400"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14</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Tree>
    <p:extLst>
      <p:ext uri="{BB962C8B-B14F-4D97-AF65-F5344CB8AC3E}">
        <p14:creationId xmlns:p14="http://schemas.microsoft.com/office/powerpoint/2010/main" val="34469746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665017" y="1600200"/>
            <a:ext cx="8279477" cy="4331043"/>
          </a:xfrm>
        </p:spPr>
        <p:txBody>
          <a:bodyPr>
            <a:noAutofit/>
          </a:bodyPr>
          <a:lstStyle/>
          <a:p>
            <a:pPr>
              <a:lnSpc>
                <a:spcPct val="100000"/>
              </a:lnSpc>
              <a:spcBef>
                <a:spcPts val="600"/>
              </a:spcBef>
              <a:defRPr/>
            </a:pPr>
            <a:r>
              <a:rPr lang="it-IT" sz="2400" b="1" dirty="0" smtClean="0"/>
              <a:t>1. FAMIGLIA:</a:t>
            </a:r>
            <a:endParaRPr lang="it-IT" sz="2400" b="1" dirty="0"/>
          </a:p>
          <a:p>
            <a:pPr marL="342900" indent="-342900" algn="just">
              <a:lnSpc>
                <a:spcPct val="100000"/>
              </a:lnSpc>
              <a:spcBef>
                <a:spcPts val="600"/>
              </a:spcBef>
              <a:buFontTx/>
              <a:buChar char="-"/>
              <a:defRPr/>
            </a:pPr>
            <a:r>
              <a:rPr lang="it-IT" sz="2400" dirty="0" smtClean="0"/>
              <a:t>componenti </a:t>
            </a:r>
            <a:r>
              <a:rPr lang="it-IT" sz="2400" dirty="0"/>
              <a:t>dello Stato di Famiglia </a:t>
            </a:r>
            <a:r>
              <a:rPr lang="it-IT" sz="2400" dirty="0" smtClean="0"/>
              <a:t>residenti </a:t>
            </a:r>
            <a:r>
              <a:rPr lang="it-IT" sz="2400" dirty="0"/>
              <a:t>in </a:t>
            </a:r>
            <a:r>
              <a:rPr lang="it-IT" sz="2400" dirty="0" smtClean="0"/>
              <a:t>Italia;</a:t>
            </a:r>
          </a:p>
          <a:p>
            <a:pPr marL="342900" indent="-342900" algn="just">
              <a:lnSpc>
                <a:spcPct val="100000"/>
              </a:lnSpc>
              <a:spcBef>
                <a:spcPts val="600"/>
              </a:spcBef>
              <a:buFontTx/>
              <a:buChar char="-"/>
              <a:defRPr/>
            </a:pPr>
            <a:r>
              <a:rPr lang="it-IT" sz="2400" dirty="0"/>
              <a:t>i</a:t>
            </a:r>
            <a:r>
              <a:rPr lang="it-IT" sz="2400" dirty="0" smtClean="0"/>
              <a:t>scrizione figli in </a:t>
            </a:r>
            <a:r>
              <a:rPr lang="it-IT" sz="2400" dirty="0"/>
              <a:t>scuole </a:t>
            </a:r>
            <a:r>
              <a:rPr lang="it-IT" sz="2400" dirty="0" smtClean="0"/>
              <a:t>Italiane (sia pubbliche che private);</a:t>
            </a:r>
          </a:p>
          <a:p>
            <a:pPr marL="342900" indent="-342900" algn="just">
              <a:lnSpc>
                <a:spcPct val="100000"/>
              </a:lnSpc>
              <a:spcBef>
                <a:spcPts val="600"/>
              </a:spcBef>
              <a:buFontTx/>
              <a:buChar char="-"/>
              <a:defRPr/>
            </a:pPr>
            <a:r>
              <a:rPr lang="it-IT" sz="2400" dirty="0" smtClean="0"/>
              <a:t>coniuge </a:t>
            </a:r>
            <a:r>
              <a:rPr lang="it-IT" sz="2400" dirty="0"/>
              <a:t>non separato ne divorziato residente in </a:t>
            </a:r>
            <a:r>
              <a:rPr lang="it-IT" sz="2400" dirty="0" smtClean="0"/>
              <a:t>Italia;</a:t>
            </a:r>
          </a:p>
          <a:p>
            <a:pPr marL="342900" indent="-342900" algn="just">
              <a:lnSpc>
                <a:spcPct val="100000"/>
              </a:lnSpc>
              <a:spcBef>
                <a:spcPts val="600"/>
              </a:spcBef>
              <a:buFontTx/>
              <a:buChar char="-"/>
              <a:defRPr/>
            </a:pPr>
            <a:r>
              <a:rPr lang="it-IT" sz="2400" dirty="0"/>
              <a:t>a</a:t>
            </a:r>
            <a:r>
              <a:rPr lang="it-IT" sz="2400" dirty="0" smtClean="0"/>
              <a:t>ssistenza </a:t>
            </a:r>
            <a:r>
              <a:rPr lang="it-IT" sz="2400" dirty="0"/>
              <a:t>a portatori di handicap non autonomi (richiesta permessi </a:t>
            </a:r>
            <a:r>
              <a:rPr lang="it-IT" sz="2400" dirty="0" smtClean="0"/>
              <a:t>per sosta </a:t>
            </a:r>
            <a:r>
              <a:rPr lang="it-IT" sz="2400" dirty="0"/>
              <a:t>e circolazione autovetture </a:t>
            </a:r>
            <a:r>
              <a:rPr lang="it-IT" sz="2400" dirty="0" err="1"/>
              <a:t>etc</a:t>
            </a:r>
            <a:r>
              <a:rPr lang="it-IT" sz="2400" dirty="0" smtClean="0"/>
              <a:t>);</a:t>
            </a:r>
          </a:p>
          <a:p>
            <a:pPr marL="342900" indent="-342900" algn="just">
              <a:lnSpc>
                <a:spcPct val="100000"/>
              </a:lnSpc>
              <a:spcBef>
                <a:spcPts val="600"/>
              </a:spcBef>
              <a:buFontTx/>
              <a:buChar char="-"/>
              <a:defRPr/>
            </a:pPr>
            <a:r>
              <a:rPr lang="it-IT" sz="2400" dirty="0" smtClean="0"/>
              <a:t>tenore </a:t>
            </a:r>
            <a:r>
              <a:rPr lang="it-IT" sz="2400" dirty="0"/>
              <a:t>di vita dei familiari residenti in Italia </a:t>
            </a:r>
            <a:r>
              <a:rPr lang="it-IT" sz="2400" dirty="0" smtClean="0"/>
              <a:t>(non </a:t>
            </a:r>
            <a:r>
              <a:rPr lang="it-IT" sz="2400" dirty="0"/>
              <a:t>si giustifica con il </a:t>
            </a:r>
            <a:r>
              <a:rPr lang="it-IT" sz="2400" dirty="0" smtClean="0"/>
              <a:t>solo reddito </a:t>
            </a:r>
            <a:r>
              <a:rPr lang="it-IT" sz="2400" dirty="0"/>
              <a:t>degli </a:t>
            </a:r>
            <a:r>
              <a:rPr lang="it-IT" sz="2400" dirty="0" smtClean="0"/>
              <a:t>stessi).</a:t>
            </a:r>
            <a:endParaRPr lang="it-IT" sz="2400"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15</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Tree>
    <p:extLst>
      <p:ext uri="{BB962C8B-B14F-4D97-AF65-F5344CB8AC3E}">
        <p14:creationId xmlns:p14="http://schemas.microsoft.com/office/powerpoint/2010/main" val="10177297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665017" y="1600200"/>
            <a:ext cx="8279477" cy="4331043"/>
          </a:xfrm>
        </p:spPr>
        <p:txBody>
          <a:bodyPr>
            <a:noAutofit/>
          </a:bodyPr>
          <a:lstStyle/>
          <a:p>
            <a:pPr>
              <a:lnSpc>
                <a:spcPct val="100000"/>
              </a:lnSpc>
              <a:spcBef>
                <a:spcPts val="600"/>
              </a:spcBef>
            </a:pPr>
            <a:r>
              <a:rPr lang="it-IT" sz="2400" b="1" dirty="0" smtClean="0"/>
              <a:t>2. CIRCOLAZIONE STRADALE:</a:t>
            </a:r>
          </a:p>
          <a:p>
            <a:pPr marL="342900" indent="-342900" algn="just">
              <a:lnSpc>
                <a:spcPct val="100000"/>
              </a:lnSpc>
              <a:spcBef>
                <a:spcPts val="600"/>
              </a:spcBef>
              <a:buFontTx/>
              <a:buChar char="-"/>
              <a:defRPr/>
            </a:pPr>
            <a:r>
              <a:rPr lang="it-IT" sz="2400" dirty="0" smtClean="0"/>
              <a:t>richieste </a:t>
            </a:r>
            <a:r>
              <a:rPr lang="it-IT" sz="2400" dirty="0"/>
              <a:t>di permesso per il parcheggio residenti/domiciliati ("strisce blu</a:t>
            </a:r>
            <a:r>
              <a:rPr lang="it-IT" sz="2400" dirty="0" smtClean="0"/>
              <a:t>");</a:t>
            </a:r>
          </a:p>
          <a:p>
            <a:pPr marL="342900" indent="-342900" algn="just">
              <a:lnSpc>
                <a:spcPct val="100000"/>
              </a:lnSpc>
              <a:spcBef>
                <a:spcPts val="600"/>
              </a:spcBef>
              <a:buFontTx/>
              <a:buChar char="-"/>
              <a:defRPr/>
            </a:pPr>
            <a:r>
              <a:rPr lang="it-IT" sz="2400" dirty="0"/>
              <a:t>r</a:t>
            </a:r>
            <a:r>
              <a:rPr lang="it-IT" sz="2400" dirty="0" smtClean="0"/>
              <a:t>ichieste </a:t>
            </a:r>
            <a:r>
              <a:rPr lang="it-IT" sz="2400" dirty="0"/>
              <a:t>di permesso per la “Circolazione e la sosta” </a:t>
            </a:r>
            <a:r>
              <a:rPr lang="it-IT" sz="2400" dirty="0" smtClean="0"/>
              <a:t>disabili compreso “posto </a:t>
            </a:r>
            <a:r>
              <a:rPr lang="it-IT" sz="2400" dirty="0"/>
              <a:t>auto riservato” (con il numero di concessione indicato </a:t>
            </a:r>
            <a:r>
              <a:rPr lang="it-IT" sz="2400" dirty="0" smtClean="0"/>
              <a:t>sul cartello</a:t>
            </a:r>
            <a:r>
              <a:rPr lang="it-IT" sz="2400" dirty="0"/>
              <a:t>) nei pressi della propria residenza, del posto di lavoro o di </a:t>
            </a:r>
            <a:r>
              <a:rPr lang="it-IT" sz="2400" dirty="0" smtClean="0"/>
              <a:t>studio;</a:t>
            </a:r>
          </a:p>
          <a:p>
            <a:pPr marL="342900" indent="-342900" algn="just">
              <a:lnSpc>
                <a:spcPct val="100000"/>
              </a:lnSpc>
              <a:spcBef>
                <a:spcPts val="600"/>
              </a:spcBef>
              <a:buFontTx/>
              <a:buChar char="-"/>
              <a:defRPr/>
            </a:pPr>
            <a:r>
              <a:rPr lang="it-IT" sz="2400" dirty="0" smtClean="0"/>
              <a:t>abbonamenti richiesti per l’accesso alle ZTL;</a:t>
            </a:r>
          </a:p>
          <a:p>
            <a:pPr marL="342900" indent="-342900" algn="just">
              <a:lnSpc>
                <a:spcPct val="100000"/>
              </a:lnSpc>
              <a:spcBef>
                <a:spcPts val="600"/>
              </a:spcBef>
              <a:buFontTx/>
              <a:buChar char="-"/>
              <a:defRPr/>
            </a:pPr>
            <a:r>
              <a:rPr lang="it-IT" sz="2400" dirty="0" smtClean="0"/>
              <a:t>infrazioni rilevate negli accessi alle ZTL;</a:t>
            </a:r>
          </a:p>
          <a:p>
            <a:pPr marL="342900" indent="-342900" algn="just">
              <a:lnSpc>
                <a:spcPct val="100000"/>
              </a:lnSpc>
              <a:spcBef>
                <a:spcPts val="600"/>
              </a:spcBef>
              <a:buFontTx/>
              <a:buChar char="-"/>
              <a:defRPr/>
            </a:pPr>
            <a:r>
              <a:rPr lang="it-IT" sz="2400" dirty="0" smtClean="0"/>
              <a:t>verbali elevati dalla </a:t>
            </a:r>
            <a:r>
              <a:rPr lang="it-IT" sz="2400" dirty="0"/>
              <a:t>Polizia </a:t>
            </a:r>
            <a:r>
              <a:rPr lang="it-IT" sz="2400" dirty="0" smtClean="0"/>
              <a:t>Municipale.</a:t>
            </a:r>
            <a:endParaRPr lang="it-IT" sz="2400" dirty="0"/>
          </a:p>
          <a:p>
            <a:pPr marL="342900" indent="-342900" algn="just">
              <a:lnSpc>
                <a:spcPct val="100000"/>
              </a:lnSpc>
              <a:spcBef>
                <a:spcPts val="600"/>
              </a:spcBef>
              <a:buFontTx/>
              <a:buChar char="-"/>
              <a:defRPr/>
            </a:pPr>
            <a:endParaRPr lang="it-IT" sz="2400"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16</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Tree>
    <p:extLst>
      <p:ext uri="{BB962C8B-B14F-4D97-AF65-F5344CB8AC3E}">
        <p14:creationId xmlns:p14="http://schemas.microsoft.com/office/powerpoint/2010/main" val="2741066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665017" y="1600200"/>
            <a:ext cx="8279477" cy="4331043"/>
          </a:xfrm>
        </p:spPr>
        <p:txBody>
          <a:bodyPr>
            <a:noAutofit/>
          </a:bodyPr>
          <a:lstStyle/>
          <a:p>
            <a:pPr>
              <a:lnSpc>
                <a:spcPct val="100000"/>
              </a:lnSpc>
              <a:spcBef>
                <a:spcPts val="600"/>
              </a:spcBef>
            </a:pPr>
            <a:r>
              <a:rPr lang="it-IT" sz="2400" b="1" dirty="0" smtClean="0"/>
              <a:t>3. ISCRIZIONI </a:t>
            </a:r>
            <a:r>
              <a:rPr lang="it-IT" sz="2400" b="1" dirty="0"/>
              <a:t>E ABBONAMENTI:</a:t>
            </a:r>
            <a:endParaRPr lang="it-IT" sz="2400" b="1" dirty="0" smtClean="0"/>
          </a:p>
          <a:p>
            <a:pPr marL="342900" indent="-342900" algn="just">
              <a:lnSpc>
                <a:spcPct val="100000"/>
              </a:lnSpc>
              <a:spcBef>
                <a:spcPts val="600"/>
              </a:spcBef>
              <a:buFontTx/>
              <a:buChar char="-"/>
              <a:defRPr/>
            </a:pPr>
            <a:r>
              <a:rPr lang="it-IT" sz="2400" dirty="0" smtClean="0"/>
              <a:t>iscrizione </a:t>
            </a:r>
            <a:r>
              <a:rPr lang="it-IT" sz="2400" dirty="0"/>
              <a:t>alla biblioteca comunale e verifica della </a:t>
            </a:r>
            <a:r>
              <a:rPr lang="it-IT" sz="2400" dirty="0" smtClean="0"/>
              <a:t>frequenza;</a:t>
            </a:r>
            <a:endParaRPr lang="it-IT" sz="2400" dirty="0"/>
          </a:p>
          <a:p>
            <a:pPr marL="342900" indent="-342900" algn="just">
              <a:lnSpc>
                <a:spcPct val="100000"/>
              </a:lnSpc>
              <a:spcBef>
                <a:spcPts val="600"/>
              </a:spcBef>
              <a:buFontTx/>
              <a:buChar char="-"/>
              <a:defRPr/>
            </a:pPr>
            <a:r>
              <a:rPr lang="it-IT" sz="2400" dirty="0" smtClean="0"/>
              <a:t>iscrizione </a:t>
            </a:r>
            <a:r>
              <a:rPr lang="it-IT" sz="2400" dirty="0"/>
              <a:t>ai </a:t>
            </a:r>
            <a:r>
              <a:rPr lang="it-IT" sz="2400" dirty="0" smtClean="0"/>
              <a:t>corsi </a:t>
            </a:r>
            <a:r>
              <a:rPr lang="it-IT" sz="2400" dirty="0"/>
              <a:t>offerti dal </a:t>
            </a:r>
            <a:r>
              <a:rPr lang="it-IT" sz="2400" dirty="0" smtClean="0"/>
              <a:t>Comune (c.d. </a:t>
            </a:r>
            <a:r>
              <a:rPr lang="it-IT" sz="2400" dirty="0"/>
              <a:t>“Corsi Civici</a:t>
            </a:r>
            <a:r>
              <a:rPr lang="it-IT" sz="2400" dirty="0" smtClean="0"/>
              <a:t>”);</a:t>
            </a:r>
            <a:endParaRPr lang="it-IT" sz="2400" dirty="0"/>
          </a:p>
          <a:p>
            <a:pPr marL="342900" indent="-342900" algn="just">
              <a:lnSpc>
                <a:spcPct val="100000"/>
              </a:lnSpc>
              <a:spcBef>
                <a:spcPts val="600"/>
              </a:spcBef>
              <a:buFontTx/>
              <a:buChar char="-"/>
              <a:defRPr/>
            </a:pPr>
            <a:r>
              <a:rPr lang="it-IT" sz="2400" dirty="0" smtClean="0"/>
              <a:t>iscrizioni </a:t>
            </a:r>
            <a:r>
              <a:rPr lang="it-IT" sz="2400" dirty="0"/>
              <a:t>a Circoli sociali del </a:t>
            </a:r>
            <a:r>
              <a:rPr lang="it-IT" sz="2400" dirty="0" smtClean="0"/>
              <a:t>Comune;</a:t>
            </a:r>
            <a:endParaRPr lang="it-IT" sz="2400" dirty="0"/>
          </a:p>
          <a:p>
            <a:pPr marL="342900" indent="-342900" algn="just">
              <a:lnSpc>
                <a:spcPct val="100000"/>
              </a:lnSpc>
              <a:spcBef>
                <a:spcPts val="600"/>
              </a:spcBef>
              <a:buFontTx/>
              <a:buChar char="-"/>
              <a:defRPr/>
            </a:pPr>
            <a:r>
              <a:rPr lang="it-IT" sz="2400" dirty="0" smtClean="0"/>
              <a:t>iscrizione </a:t>
            </a:r>
            <a:r>
              <a:rPr lang="it-IT" sz="2400" dirty="0"/>
              <a:t>a centri sportivi </a:t>
            </a:r>
            <a:r>
              <a:rPr lang="it-IT" sz="2400" dirty="0" smtClean="0"/>
              <a:t>comunali;</a:t>
            </a:r>
            <a:endParaRPr lang="it-IT" sz="2400" dirty="0"/>
          </a:p>
          <a:p>
            <a:pPr marL="342900" indent="-342900" algn="just">
              <a:lnSpc>
                <a:spcPct val="100000"/>
              </a:lnSpc>
              <a:spcBef>
                <a:spcPts val="600"/>
              </a:spcBef>
              <a:buFontTx/>
              <a:buChar char="-"/>
              <a:defRPr/>
            </a:pPr>
            <a:r>
              <a:rPr lang="it-IT" sz="2400" dirty="0" smtClean="0"/>
              <a:t>abbonamenti </a:t>
            </a:r>
            <a:r>
              <a:rPr lang="it-IT" sz="2400" dirty="0"/>
              <a:t>ai mezzi </a:t>
            </a:r>
            <a:r>
              <a:rPr lang="it-IT" sz="2400" dirty="0" smtClean="0"/>
              <a:t>pubblici.</a:t>
            </a:r>
          </a:p>
          <a:p>
            <a:pPr algn="just">
              <a:lnSpc>
                <a:spcPct val="100000"/>
              </a:lnSpc>
              <a:spcBef>
                <a:spcPts val="600"/>
              </a:spcBef>
              <a:defRPr/>
            </a:pPr>
            <a:endParaRPr lang="it-IT" sz="2400"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17</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Tree>
    <p:extLst>
      <p:ext uri="{BB962C8B-B14F-4D97-AF65-F5344CB8AC3E}">
        <p14:creationId xmlns:p14="http://schemas.microsoft.com/office/powerpoint/2010/main" val="37054654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665017" y="1600200"/>
            <a:ext cx="8279477" cy="4331043"/>
          </a:xfrm>
        </p:spPr>
        <p:txBody>
          <a:bodyPr>
            <a:noAutofit/>
          </a:bodyPr>
          <a:lstStyle/>
          <a:p>
            <a:pPr algn="just">
              <a:lnSpc>
                <a:spcPct val="100000"/>
              </a:lnSpc>
              <a:spcBef>
                <a:spcPts val="600"/>
              </a:spcBef>
            </a:pPr>
            <a:r>
              <a:rPr lang="it-IT" sz="2400" b="1" dirty="0" smtClean="0"/>
              <a:t>4. LAVORO</a:t>
            </a:r>
            <a:r>
              <a:rPr lang="it-IT" sz="2400" dirty="0" smtClean="0"/>
              <a:t> (</a:t>
            </a:r>
            <a:r>
              <a:rPr lang="it-IT" sz="2400" dirty="0"/>
              <a:t>dati reperibili anche dall’ambito d’intervento “Commercio </a:t>
            </a:r>
            <a:r>
              <a:rPr lang="it-IT" sz="2400" dirty="0" smtClean="0"/>
              <a:t>e professioni</a:t>
            </a:r>
            <a:r>
              <a:rPr lang="it-IT" sz="2400" dirty="0"/>
              <a:t>”):</a:t>
            </a:r>
            <a:endParaRPr lang="it-IT" sz="2400" dirty="0" smtClean="0"/>
          </a:p>
          <a:p>
            <a:pPr marL="342900" indent="-342900" algn="just">
              <a:lnSpc>
                <a:spcPct val="100000"/>
              </a:lnSpc>
              <a:spcBef>
                <a:spcPts val="600"/>
              </a:spcBef>
              <a:buFontTx/>
              <a:buChar char="-"/>
              <a:defRPr/>
            </a:pPr>
            <a:r>
              <a:rPr lang="it-IT" sz="2400" dirty="0"/>
              <a:t>cariche in enti nazionali </a:t>
            </a:r>
            <a:r>
              <a:rPr lang="it-IT" sz="2400" dirty="0" smtClean="0"/>
              <a:t>(es. amministratore </a:t>
            </a:r>
            <a:r>
              <a:rPr lang="it-IT" sz="2400" dirty="0"/>
              <a:t>di società </a:t>
            </a:r>
            <a:r>
              <a:rPr lang="it-IT" sz="2400" dirty="0" smtClean="0"/>
              <a:t>o enti locali);</a:t>
            </a:r>
            <a:endParaRPr lang="it-IT" sz="2400" dirty="0"/>
          </a:p>
          <a:p>
            <a:pPr marL="342900" indent="-342900" algn="just">
              <a:lnSpc>
                <a:spcPct val="100000"/>
              </a:lnSpc>
              <a:spcBef>
                <a:spcPts val="600"/>
              </a:spcBef>
              <a:buFontTx/>
              <a:buChar char="-"/>
              <a:defRPr/>
            </a:pPr>
            <a:r>
              <a:rPr lang="it-IT" sz="2400" dirty="0" smtClean="0"/>
              <a:t>presentazione </a:t>
            </a:r>
            <a:r>
              <a:rPr lang="it-IT" sz="2400" dirty="0"/>
              <a:t>di </a:t>
            </a:r>
            <a:r>
              <a:rPr lang="it-IT" sz="2400" dirty="0" smtClean="0"/>
              <a:t>DIAP;</a:t>
            </a:r>
            <a:endParaRPr lang="it-IT" sz="2400" dirty="0"/>
          </a:p>
          <a:p>
            <a:pPr marL="342900" indent="-342900" algn="just">
              <a:lnSpc>
                <a:spcPct val="100000"/>
              </a:lnSpc>
              <a:spcBef>
                <a:spcPts val="600"/>
              </a:spcBef>
              <a:buFontTx/>
              <a:buChar char="-"/>
              <a:defRPr/>
            </a:pPr>
            <a:r>
              <a:rPr lang="it-IT" sz="2400" dirty="0" smtClean="0"/>
              <a:t>richieste </a:t>
            </a:r>
            <a:r>
              <a:rPr lang="it-IT" sz="2400" dirty="0"/>
              <a:t>di licenze di commercio </a:t>
            </a:r>
            <a:r>
              <a:rPr lang="it-IT" sz="2400" dirty="0" smtClean="0"/>
              <a:t>(es. </a:t>
            </a:r>
            <a:r>
              <a:rPr lang="it-IT" sz="2400" dirty="0"/>
              <a:t>ambulanti</a:t>
            </a:r>
            <a:r>
              <a:rPr lang="it-IT" sz="2400" dirty="0" smtClean="0"/>
              <a:t>);</a:t>
            </a:r>
            <a:endParaRPr lang="it-IT" sz="2400" dirty="0"/>
          </a:p>
          <a:p>
            <a:pPr marL="342900" indent="-342900" algn="just">
              <a:lnSpc>
                <a:spcPct val="100000"/>
              </a:lnSpc>
              <a:spcBef>
                <a:spcPts val="600"/>
              </a:spcBef>
              <a:buFontTx/>
              <a:buChar char="-"/>
              <a:defRPr/>
            </a:pPr>
            <a:r>
              <a:rPr lang="it-IT" sz="2400" dirty="0" smtClean="0"/>
              <a:t>affissioni pubblicitarie;</a:t>
            </a:r>
            <a:endParaRPr lang="it-IT" sz="2400" dirty="0"/>
          </a:p>
          <a:p>
            <a:pPr marL="342900" indent="-342900" algn="just">
              <a:lnSpc>
                <a:spcPct val="100000"/>
              </a:lnSpc>
              <a:spcBef>
                <a:spcPts val="600"/>
              </a:spcBef>
              <a:buFontTx/>
              <a:buChar char="-"/>
              <a:defRPr/>
            </a:pPr>
            <a:r>
              <a:rPr lang="it-IT" sz="2400" dirty="0" smtClean="0"/>
              <a:t>contratti </a:t>
            </a:r>
            <a:r>
              <a:rPr lang="it-IT" sz="2400" dirty="0"/>
              <a:t>di locazione ad uso </a:t>
            </a:r>
            <a:r>
              <a:rPr lang="it-IT" sz="2400" dirty="0" smtClean="0"/>
              <a:t>lavorativo.</a:t>
            </a:r>
          </a:p>
          <a:p>
            <a:pPr algn="just">
              <a:lnSpc>
                <a:spcPct val="100000"/>
              </a:lnSpc>
              <a:spcBef>
                <a:spcPts val="600"/>
              </a:spcBef>
              <a:defRPr/>
            </a:pPr>
            <a:endParaRPr lang="it-IT" sz="2400"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18</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Tree>
    <p:extLst>
      <p:ext uri="{BB962C8B-B14F-4D97-AF65-F5344CB8AC3E}">
        <p14:creationId xmlns:p14="http://schemas.microsoft.com/office/powerpoint/2010/main" val="15902708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665017" y="1600200"/>
            <a:ext cx="8279477" cy="4331043"/>
          </a:xfrm>
        </p:spPr>
        <p:txBody>
          <a:bodyPr>
            <a:noAutofit/>
          </a:bodyPr>
          <a:lstStyle/>
          <a:p>
            <a:pPr algn="just">
              <a:lnSpc>
                <a:spcPct val="100000"/>
              </a:lnSpc>
              <a:spcBef>
                <a:spcPts val="600"/>
              </a:spcBef>
            </a:pPr>
            <a:r>
              <a:rPr lang="it-IT" sz="2400" b="1" dirty="0" smtClean="0"/>
              <a:t>5</a:t>
            </a:r>
            <a:r>
              <a:rPr lang="it-IT" sz="2400" b="1" dirty="0"/>
              <a:t>. </a:t>
            </a:r>
            <a:r>
              <a:rPr lang="it-IT" sz="2400" b="1" dirty="0" smtClean="0"/>
              <a:t>ABITAZIONE:</a:t>
            </a:r>
          </a:p>
          <a:p>
            <a:pPr marL="342900" indent="-342900" algn="just">
              <a:lnSpc>
                <a:spcPct val="100000"/>
              </a:lnSpc>
              <a:spcBef>
                <a:spcPts val="600"/>
              </a:spcBef>
              <a:buFontTx/>
              <a:buChar char="-"/>
              <a:defRPr/>
            </a:pPr>
            <a:r>
              <a:rPr lang="it-IT" sz="2400" dirty="0" smtClean="0"/>
              <a:t>contratti </a:t>
            </a:r>
            <a:r>
              <a:rPr lang="it-IT" sz="2400" dirty="0"/>
              <a:t>di locazione ad uso </a:t>
            </a:r>
            <a:r>
              <a:rPr lang="it-IT" sz="2400" dirty="0" smtClean="0"/>
              <a:t>abitativo;</a:t>
            </a:r>
          </a:p>
          <a:p>
            <a:pPr marL="342900" indent="-342900" algn="just">
              <a:lnSpc>
                <a:spcPct val="100000"/>
              </a:lnSpc>
              <a:spcBef>
                <a:spcPts val="600"/>
              </a:spcBef>
              <a:buFontTx/>
              <a:buChar char="-"/>
              <a:defRPr/>
            </a:pPr>
            <a:r>
              <a:rPr lang="it-IT" sz="2400" dirty="0" smtClean="0"/>
              <a:t>presentazione </a:t>
            </a:r>
            <a:r>
              <a:rPr lang="it-IT" sz="2400" dirty="0"/>
              <a:t>di DIA e concessioni o sanatorie </a:t>
            </a:r>
            <a:r>
              <a:rPr lang="it-IT" sz="2400" dirty="0" smtClean="0"/>
              <a:t>edilizie;</a:t>
            </a:r>
          </a:p>
          <a:p>
            <a:pPr marL="342900" indent="-342900" algn="just">
              <a:lnSpc>
                <a:spcPct val="100000"/>
              </a:lnSpc>
              <a:spcBef>
                <a:spcPts val="600"/>
              </a:spcBef>
              <a:buFontTx/>
              <a:buChar char="-"/>
              <a:defRPr/>
            </a:pPr>
            <a:r>
              <a:rPr lang="it-IT" sz="2400" dirty="0" smtClean="0"/>
              <a:t>informazioni </a:t>
            </a:r>
            <a:r>
              <a:rPr lang="it-IT" sz="2400" dirty="0"/>
              <a:t>reperite dalle relate di </a:t>
            </a:r>
            <a:r>
              <a:rPr lang="it-IT" sz="2400" dirty="0" smtClean="0"/>
              <a:t>notifica del </a:t>
            </a:r>
            <a:r>
              <a:rPr lang="it-IT" sz="2400" dirty="0"/>
              <a:t>messo notificatore del </a:t>
            </a:r>
            <a:r>
              <a:rPr lang="it-IT" sz="2400" dirty="0" smtClean="0"/>
              <a:t>Comune;</a:t>
            </a:r>
          </a:p>
          <a:p>
            <a:pPr marL="342900" indent="-342900" algn="just">
              <a:lnSpc>
                <a:spcPct val="100000"/>
              </a:lnSpc>
              <a:spcBef>
                <a:spcPts val="600"/>
              </a:spcBef>
              <a:buFontTx/>
              <a:buChar char="-"/>
              <a:defRPr/>
            </a:pPr>
            <a:r>
              <a:rPr lang="it-IT" sz="2400" dirty="0"/>
              <a:t>contratti di lavoro domestico che coinvolgono il </a:t>
            </a:r>
            <a:r>
              <a:rPr lang="it-IT" sz="2400" dirty="0" smtClean="0"/>
              <a:t>contribuente come </a:t>
            </a:r>
            <a:r>
              <a:rPr lang="it-IT" sz="2400" dirty="0"/>
              <a:t>datore di lavoro o come </a:t>
            </a:r>
            <a:r>
              <a:rPr lang="it-IT" sz="2400" dirty="0" smtClean="0"/>
              <a:t>lavoratore;</a:t>
            </a:r>
          </a:p>
          <a:p>
            <a:pPr marL="342900" indent="-342900" algn="just">
              <a:lnSpc>
                <a:spcPct val="100000"/>
              </a:lnSpc>
              <a:spcBef>
                <a:spcPts val="600"/>
              </a:spcBef>
              <a:buFontTx/>
              <a:buChar char="-"/>
              <a:defRPr/>
            </a:pPr>
            <a:r>
              <a:rPr lang="it-IT" sz="2400" dirty="0"/>
              <a:t>contratti di comodato di abitazione</a:t>
            </a:r>
            <a:r>
              <a:rPr lang="it-IT" sz="2400" dirty="0" smtClean="0"/>
              <a:t>.</a:t>
            </a:r>
            <a:endParaRPr lang="it-IT" sz="2400" dirty="0"/>
          </a:p>
          <a:p>
            <a:pPr algn="just">
              <a:lnSpc>
                <a:spcPct val="100000"/>
              </a:lnSpc>
              <a:spcBef>
                <a:spcPts val="600"/>
              </a:spcBef>
              <a:defRPr/>
            </a:pPr>
            <a:endParaRPr lang="it-IT" sz="2400"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19</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Tree>
    <p:extLst>
      <p:ext uri="{BB962C8B-B14F-4D97-AF65-F5344CB8AC3E}">
        <p14:creationId xmlns:p14="http://schemas.microsoft.com/office/powerpoint/2010/main" val="21499768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rmAutofit/>
          </a:bodyPr>
          <a:lstStyle/>
          <a:p>
            <a:pPr>
              <a:lnSpc>
                <a:spcPct val="150000"/>
              </a:lnSpc>
            </a:pPr>
            <a:endParaRPr lang="it-IT" sz="4000" b="1" dirty="0" smtClean="0"/>
          </a:p>
          <a:p>
            <a:pPr>
              <a:lnSpc>
                <a:spcPct val="150000"/>
              </a:lnSpc>
            </a:pPr>
            <a:r>
              <a:rPr lang="it-IT" sz="4000" b="1" dirty="0" smtClean="0"/>
              <a:t>Residenze fittizie estere</a:t>
            </a:r>
            <a:r>
              <a:rPr lang="it-IT" sz="2000" b="1" dirty="0" smtClean="0">
                <a:cs typeface="Arial" pitchFamily="34" charset="0"/>
              </a:rPr>
              <a:t/>
            </a:r>
            <a:br>
              <a:rPr lang="it-IT" sz="2000" b="1" dirty="0" smtClean="0">
                <a:cs typeface="Arial" pitchFamily="34" charset="0"/>
              </a:rPr>
            </a:br>
            <a:endParaRPr lang="it-IT" sz="2000" b="1" dirty="0" smtClean="0"/>
          </a:p>
        </p:txBody>
      </p:sp>
      <p:sp>
        <p:nvSpPr>
          <p:cNvPr id="6" name="Titolo 5"/>
          <p:cNvSpPr>
            <a:spLocks noGrp="1"/>
          </p:cNvSpPr>
          <p:nvPr>
            <p:ph type="title"/>
          </p:nvPr>
        </p:nvSpPr>
        <p:spPr/>
        <p:txBody>
          <a:bodyPr/>
          <a:lstStyle/>
          <a:p>
            <a:r>
              <a:rPr lang="it-IT" dirty="0" smtClean="0"/>
              <a:t>Indice</a:t>
            </a:r>
            <a:endParaRPr lang="it-IT" dirty="0"/>
          </a:p>
        </p:txBody>
      </p:sp>
    </p:spTree>
    <p:extLst>
      <p:ext uri="{BB962C8B-B14F-4D97-AF65-F5344CB8AC3E}">
        <p14:creationId xmlns:p14="http://schemas.microsoft.com/office/powerpoint/2010/main" val="25838227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Presentazione_STRUTTURA_2016-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Titolo 7"/>
          <p:cNvSpPr>
            <a:spLocks noGrp="1"/>
          </p:cNvSpPr>
          <p:nvPr>
            <p:ph type="title"/>
          </p:nvPr>
        </p:nvSpPr>
        <p:spPr>
          <a:xfrm>
            <a:off x="1481006" y="2182952"/>
            <a:ext cx="5544784" cy="2026192"/>
          </a:xfrm>
          <a:noFill/>
        </p:spPr>
        <p:txBody>
          <a:bodyPr>
            <a:normAutofit/>
          </a:bodyPr>
          <a:lstStyle/>
          <a:p>
            <a:pPr algn="ctr"/>
            <a:r>
              <a:rPr lang="it-IT" dirty="0" smtClean="0"/>
              <a:t/>
            </a:r>
            <a:br>
              <a:rPr lang="it-IT" dirty="0" smtClean="0"/>
            </a:br>
            <a:r>
              <a:rPr lang="it-IT" dirty="0" smtClean="0"/>
              <a:t>Grazie per l’attenzione</a:t>
            </a:r>
            <a:br>
              <a:rPr lang="it-IT" dirty="0" smtClean="0"/>
            </a:br>
            <a:r>
              <a:rPr lang="it-IT" dirty="0" smtClean="0"/>
              <a:t/>
            </a:r>
            <a:br>
              <a:rPr lang="it-IT" dirty="0" smtClean="0"/>
            </a:br>
            <a:endParaRPr lang="it-IT" sz="1600" i="1" dirty="0">
              <a:latin typeface="Arial"/>
              <a:cs typeface="Arial"/>
            </a:endParaRPr>
          </a:p>
        </p:txBody>
      </p:sp>
      <p:sp>
        <p:nvSpPr>
          <p:cNvPr id="11" name="CasellaDiTesto 10"/>
          <p:cNvSpPr txBox="1"/>
          <p:nvPr/>
        </p:nvSpPr>
        <p:spPr>
          <a:xfrm>
            <a:off x="1028450" y="4721985"/>
            <a:ext cx="6472238" cy="646331"/>
          </a:xfrm>
          <a:prstGeom prst="rect">
            <a:avLst/>
          </a:prstGeom>
          <a:noFill/>
        </p:spPr>
        <p:txBody>
          <a:bodyPr>
            <a:spAutoFit/>
          </a:bodyPr>
          <a:lstStyle/>
          <a:p>
            <a:pPr algn="ctr" fontAlgn="auto">
              <a:spcBef>
                <a:spcPts val="0"/>
              </a:spcBef>
              <a:spcAft>
                <a:spcPts val="0"/>
              </a:spcAft>
              <a:defRPr/>
            </a:pPr>
            <a:r>
              <a:rPr lang="it-IT" sz="1400" dirty="0">
                <a:solidFill>
                  <a:schemeClr val="bg1"/>
                </a:solidFill>
                <a:latin typeface="Arial Black"/>
                <a:ea typeface="+mj-ea"/>
                <a:cs typeface="Arial Black"/>
              </a:rPr>
              <a:t>I</a:t>
            </a:r>
            <a:r>
              <a:rPr lang="it-IT" sz="1400" dirty="0" smtClean="0">
                <a:solidFill>
                  <a:schemeClr val="bg1"/>
                </a:solidFill>
                <a:latin typeface="Arial Black"/>
                <a:ea typeface="+mj-ea"/>
                <a:cs typeface="Arial Black"/>
              </a:rPr>
              <a:t> </a:t>
            </a:r>
            <a:r>
              <a:rPr lang="it-IT" sz="1400" dirty="0">
                <a:solidFill>
                  <a:schemeClr val="bg1"/>
                </a:solidFill>
                <a:latin typeface="Arial Black"/>
                <a:ea typeface="+mj-ea"/>
                <a:cs typeface="Arial Black"/>
              </a:rPr>
              <a:t>materiali </a:t>
            </a:r>
            <a:r>
              <a:rPr lang="it-IT" sz="1400" dirty="0" smtClean="0">
                <a:solidFill>
                  <a:schemeClr val="bg1"/>
                </a:solidFill>
                <a:latin typeface="Arial Black"/>
                <a:ea typeface="+mj-ea"/>
                <a:cs typeface="Arial Black"/>
              </a:rPr>
              <a:t> saranno disponibili su</a:t>
            </a:r>
            <a:r>
              <a:rPr lang="it-IT" sz="1400" dirty="0">
                <a:solidFill>
                  <a:schemeClr val="bg1"/>
                </a:solidFill>
                <a:latin typeface="Arial Black"/>
                <a:ea typeface="+mj-ea"/>
                <a:cs typeface="Arial Black"/>
              </a:rPr>
              <a:t>:</a:t>
            </a:r>
            <a:r>
              <a:rPr lang="it-IT" dirty="0">
                <a:solidFill>
                  <a:schemeClr val="bg1"/>
                </a:solidFill>
                <a:latin typeface="Arial Black"/>
                <a:ea typeface="+mj-ea"/>
                <a:cs typeface="Arial Black"/>
              </a:rPr>
              <a:t>  </a:t>
            </a:r>
            <a:endParaRPr lang="it-IT" b="1" dirty="0">
              <a:solidFill>
                <a:schemeClr val="bg1"/>
              </a:solidFill>
              <a:latin typeface="+mn-lt"/>
              <a:cs typeface="+mn-cs"/>
            </a:endParaRPr>
          </a:p>
          <a:p>
            <a:pPr algn="ctr" fontAlgn="auto">
              <a:spcBef>
                <a:spcPts val="0"/>
              </a:spcBef>
              <a:spcAft>
                <a:spcPts val="0"/>
              </a:spcAft>
              <a:defRPr/>
            </a:pPr>
            <a:r>
              <a:rPr lang="it-IT" b="1" dirty="0" err="1" smtClean="0">
                <a:solidFill>
                  <a:schemeClr val="bg1"/>
                </a:solidFill>
                <a:latin typeface="+mn-lt"/>
                <a:cs typeface="+mn-cs"/>
              </a:rPr>
              <a:t>www.fondazioneifel.it</a:t>
            </a:r>
            <a:r>
              <a:rPr lang="it-IT" b="1" dirty="0" smtClean="0">
                <a:solidFill>
                  <a:schemeClr val="bg1"/>
                </a:solidFill>
                <a:latin typeface="+mn-lt"/>
                <a:cs typeface="+mn-cs"/>
              </a:rPr>
              <a:t>/formazione</a:t>
            </a:r>
            <a:endParaRPr lang="it-IT" b="1" dirty="0">
              <a:solidFill>
                <a:schemeClr val="bg1"/>
              </a:solidFill>
              <a:latin typeface="+mn-lt"/>
              <a:cs typeface="+mn-cs"/>
            </a:endParaRPr>
          </a:p>
        </p:txBody>
      </p:sp>
      <p:pic>
        <p:nvPicPr>
          <p:cNvPr id="12" name="Immagine 3">
            <a:hlinkClick r:id="rId3"/>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25071" y="5667929"/>
            <a:ext cx="676462" cy="67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magine 4">
            <a:hlinkClick r:id="rId5"/>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051510" y="5806136"/>
            <a:ext cx="430866" cy="430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magine 5">
            <a:hlinkClick r:id="rId7"/>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229476" y="5847552"/>
            <a:ext cx="563282" cy="395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ttangolo 15"/>
          <p:cNvSpPr>
            <a:spLocks noChangeArrowheads="1"/>
          </p:cNvSpPr>
          <p:nvPr/>
        </p:nvSpPr>
        <p:spPr bwMode="auto">
          <a:xfrm>
            <a:off x="2294566" y="6379320"/>
            <a:ext cx="153325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it-IT" sz="1100" b="1" dirty="0" smtClean="0">
                <a:solidFill>
                  <a:schemeClr val="bg1"/>
                </a:solidFill>
              </a:rPr>
              <a:t>@</a:t>
            </a:r>
            <a:r>
              <a:rPr lang="it-IT" sz="1100" b="1" dirty="0" err="1" smtClean="0">
                <a:solidFill>
                  <a:schemeClr val="bg1"/>
                </a:solidFill>
              </a:rPr>
              <a:t>FondazioneIFEL</a:t>
            </a:r>
            <a:endParaRPr lang="it-IT" sz="1100" b="1" dirty="0">
              <a:solidFill>
                <a:schemeClr val="bg1"/>
              </a:solidFill>
            </a:endParaRPr>
          </a:p>
        </p:txBody>
      </p:sp>
      <p:sp>
        <p:nvSpPr>
          <p:cNvPr id="17" name="Rettangolo 15"/>
          <p:cNvSpPr>
            <a:spLocks noChangeArrowheads="1"/>
          </p:cNvSpPr>
          <p:nvPr/>
        </p:nvSpPr>
        <p:spPr bwMode="auto">
          <a:xfrm>
            <a:off x="3660075" y="6379320"/>
            <a:ext cx="125606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it-IT" sz="1100" b="1" dirty="0" err="1" smtClean="0">
                <a:solidFill>
                  <a:schemeClr val="bg1"/>
                </a:solidFill>
              </a:rPr>
              <a:t>Facebook</a:t>
            </a:r>
            <a:endParaRPr lang="it-IT" sz="1100" b="1" dirty="0">
              <a:solidFill>
                <a:schemeClr val="bg1"/>
              </a:solidFill>
            </a:endParaRPr>
          </a:p>
        </p:txBody>
      </p:sp>
      <p:sp>
        <p:nvSpPr>
          <p:cNvPr id="18" name="Rettangolo 15"/>
          <p:cNvSpPr>
            <a:spLocks noChangeArrowheads="1"/>
          </p:cNvSpPr>
          <p:nvPr/>
        </p:nvSpPr>
        <p:spPr bwMode="auto">
          <a:xfrm>
            <a:off x="4892770" y="6379320"/>
            <a:ext cx="125606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it-IT" sz="1100" b="1" dirty="0" err="1">
                <a:solidFill>
                  <a:schemeClr val="bg1"/>
                </a:solidFill>
              </a:rPr>
              <a:t>Y</a:t>
            </a:r>
            <a:r>
              <a:rPr lang="it-IT" sz="1100" b="1" dirty="0" err="1" smtClean="0">
                <a:solidFill>
                  <a:schemeClr val="bg1"/>
                </a:solidFill>
              </a:rPr>
              <a:t>outube</a:t>
            </a:r>
            <a:endParaRPr lang="it-IT" sz="1100" b="1" dirty="0">
              <a:solidFill>
                <a:schemeClr val="bg1"/>
              </a:solidFill>
            </a:endParaRPr>
          </a:p>
        </p:txBody>
      </p:sp>
    </p:spTree>
    <p:extLst>
      <p:ext uri="{BB962C8B-B14F-4D97-AF65-F5344CB8AC3E}">
        <p14:creationId xmlns:p14="http://schemas.microsoft.com/office/powerpoint/2010/main" val="37698162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665017" y="1600200"/>
            <a:ext cx="8279477" cy="4331043"/>
          </a:xfrm>
        </p:spPr>
        <p:txBody>
          <a:bodyPr>
            <a:noAutofit/>
          </a:bodyPr>
          <a:lstStyle/>
          <a:p>
            <a:pPr algn="just">
              <a:lnSpc>
                <a:spcPct val="100000"/>
              </a:lnSpc>
              <a:spcBef>
                <a:spcPts val="600"/>
              </a:spcBef>
            </a:pPr>
            <a:r>
              <a:rPr lang="it-IT" sz="2400" b="1" dirty="0" smtClean="0"/>
              <a:t>Inquadramento giuridico</a:t>
            </a:r>
            <a:endParaRPr lang="it-IT" sz="2400" dirty="0"/>
          </a:p>
          <a:p>
            <a:pPr algn="just">
              <a:lnSpc>
                <a:spcPct val="100000"/>
              </a:lnSpc>
              <a:spcBef>
                <a:spcPts val="600"/>
              </a:spcBef>
            </a:pPr>
            <a:r>
              <a:rPr lang="it-IT" sz="2400" dirty="0" smtClean="0"/>
              <a:t>Da molti anni l’Amministrazione finanziaria sviluppa specifiche iniziative volte ad arginare il fenomeno delle residenze fittizie in Paesi a fiscalità privilegiata, cui si collega la sottrazione di materia imponibile da assoggettare a tassazione in Italia.</a:t>
            </a:r>
          </a:p>
          <a:p>
            <a:pPr algn="just">
              <a:lnSpc>
                <a:spcPct val="100000"/>
              </a:lnSpc>
              <a:spcBef>
                <a:spcPts val="600"/>
              </a:spcBef>
            </a:pPr>
            <a:r>
              <a:rPr lang="it-IT" sz="2400" dirty="0" smtClean="0"/>
              <a:t>Per conferire maggiore efficacia alle azioni di contrasto del fenomeno, il Decreto Legge n. 112 del 2008, ha previsto la partecipazione dei Comuni alla rilevazione delle false residenze all’estero attribuendo loro uno specifico potere di vigilanza.</a:t>
            </a:r>
            <a:endParaRPr lang="it-IT" sz="2400"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3</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Tree>
    <p:extLst>
      <p:ext uri="{BB962C8B-B14F-4D97-AF65-F5344CB8AC3E}">
        <p14:creationId xmlns:p14="http://schemas.microsoft.com/office/powerpoint/2010/main" val="17486951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665017" y="1600200"/>
            <a:ext cx="8279477" cy="4331043"/>
          </a:xfrm>
        </p:spPr>
        <p:txBody>
          <a:bodyPr>
            <a:noAutofit/>
          </a:bodyPr>
          <a:lstStyle/>
          <a:p>
            <a:pPr algn="just">
              <a:lnSpc>
                <a:spcPct val="100000"/>
              </a:lnSpc>
              <a:spcBef>
                <a:spcPts val="600"/>
              </a:spcBef>
            </a:pPr>
            <a:r>
              <a:rPr lang="it-IT" sz="2400" dirty="0" smtClean="0"/>
              <a:t>L’art</a:t>
            </a:r>
            <a:r>
              <a:rPr lang="it-IT" sz="2400" dirty="0"/>
              <a:t>. 2 del </a:t>
            </a:r>
            <a:r>
              <a:rPr lang="it-IT" sz="2400" dirty="0" smtClean="0"/>
              <a:t>D.P.R. </a:t>
            </a:r>
            <a:r>
              <a:rPr lang="it-IT" sz="2400" dirty="0"/>
              <a:t>n. 917/1986 </a:t>
            </a:r>
            <a:r>
              <a:rPr lang="it-IT" sz="2400" dirty="0" smtClean="0"/>
              <a:t>dispone che «</a:t>
            </a:r>
            <a:r>
              <a:rPr lang="it-IT" sz="2400" i="1" dirty="0" smtClean="0"/>
              <a:t>ai </a:t>
            </a:r>
            <a:r>
              <a:rPr lang="it-IT" sz="2400" i="1" dirty="0"/>
              <a:t>fini </a:t>
            </a:r>
            <a:r>
              <a:rPr lang="it-IT" sz="2400" i="1" dirty="0" smtClean="0"/>
              <a:t>delle imposte </a:t>
            </a:r>
            <a:r>
              <a:rPr lang="it-IT" sz="2400" i="1" dirty="0"/>
              <a:t>dirette si considerano residenti le persone fisiche che per la maggior parte </a:t>
            </a:r>
            <a:r>
              <a:rPr lang="it-IT" sz="2400" i="1" dirty="0" smtClean="0"/>
              <a:t>del periodo </a:t>
            </a:r>
            <a:r>
              <a:rPr lang="it-IT" sz="2400" i="1" dirty="0"/>
              <a:t>d’imposta sono iscritte nelle anagrafi della popolazione residente </a:t>
            </a:r>
            <a:r>
              <a:rPr lang="it-IT" sz="2400" i="1" dirty="0" smtClean="0"/>
              <a:t>o </a:t>
            </a:r>
            <a:r>
              <a:rPr lang="it-IT" sz="2400" i="1" dirty="0"/>
              <a:t>hanno </a:t>
            </a:r>
            <a:r>
              <a:rPr lang="it-IT" sz="2400" i="1" dirty="0" smtClean="0"/>
              <a:t>nel territorio </a:t>
            </a:r>
            <a:r>
              <a:rPr lang="it-IT" sz="2400" i="1" dirty="0"/>
              <a:t>dello Stato il domicilio </a:t>
            </a:r>
            <a:r>
              <a:rPr lang="it-IT" sz="2400" i="1" dirty="0" smtClean="0"/>
              <a:t>o </a:t>
            </a:r>
            <a:r>
              <a:rPr lang="it-IT" sz="2400" i="1" dirty="0"/>
              <a:t>la residenza ai sensi del codice </a:t>
            </a:r>
            <a:r>
              <a:rPr lang="it-IT" sz="2400" i="1" dirty="0" smtClean="0"/>
              <a:t>civile.»</a:t>
            </a:r>
          </a:p>
          <a:p>
            <a:pPr algn="just">
              <a:lnSpc>
                <a:spcPct val="100000"/>
              </a:lnSpc>
              <a:spcBef>
                <a:spcPts val="600"/>
              </a:spcBef>
            </a:pPr>
            <a:r>
              <a:rPr lang="it-IT" sz="2400" dirty="0" smtClean="0"/>
              <a:t>Ne consegue che per individuare la </a:t>
            </a:r>
            <a:r>
              <a:rPr lang="it-IT" sz="2400" b="1" dirty="0" smtClean="0"/>
              <a:t>residenza fiscale </a:t>
            </a:r>
            <a:r>
              <a:rPr lang="it-IT" sz="2400" dirty="0" smtClean="0"/>
              <a:t>si potrà fare riferimento oltre al requisito formalistico dell’iscrizione nelle anagrafi della popolazione residente anche al requisito della residenza e del domicilio come disciplinati dal codice civile.</a:t>
            </a:r>
            <a:endParaRPr lang="it-IT" sz="2400"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4</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Tree>
    <p:extLst>
      <p:ext uri="{BB962C8B-B14F-4D97-AF65-F5344CB8AC3E}">
        <p14:creationId xmlns:p14="http://schemas.microsoft.com/office/powerpoint/2010/main" val="17486951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C121BA9E-CF39-5A4C-A796-CE277B4E7A22}" type="slidenum">
              <a:rPr lang="it-IT" smtClean="0"/>
              <a:pPr/>
              <a:t>5</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
        <p:nvSpPr>
          <p:cNvPr id="27" name="object 4"/>
          <p:cNvSpPr/>
          <p:nvPr/>
        </p:nvSpPr>
        <p:spPr>
          <a:xfrm>
            <a:off x="2214752" y="1596023"/>
            <a:ext cx="5050536" cy="1014984"/>
          </a:xfrm>
          <a:custGeom>
            <a:avLst/>
            <a:gdLst/>
            <a:ahLst/>
            <a:cxnLst/>
            <a:rect l="l" t="t" r="r" b="b"/>
            <a:pathLst>
              <a:path w="5050536" h="1014984">
                <a:moveTo>
                  <a:pt x="0" y="1014984"/>
                </a:moveTo>
                <a:lnTo>
                  <a:pt x="5050536" y="1014984"/>
                </a:lnTo>
                <a:lnTo>
                  <a:pt x="5050536" y="0"/>
                </a:lnTo>
                <a:lnTo>
                  <a:pt x="0" y="0"/>
                </a:lnTo>
                <a:lnTo>
                  <a:pt x="0" y="1014984"/>
                </a:lnTo>
                <a:close/>
              </a:path>
            </a:pathLst>
          </a:custGeom>
          <a:ln w="9144">
            <a:solidFill>
              <a:srgbClr val="000000"/>
            </a:solidFill>
          </a:ln>
        </p:spPr>
        <p:txBody>
          <a:bodyPr wrap="square" lIns="0" tIns="0" rIns="0" bIns="0" rtlCol="0">
            <a:noAutofit/>
          </a:bodyPr>
          <a:lstStyle/>
          <a:p>
            <a:endParaRPr/>
          </a:p>
        </p:txBody>
      </p:sp>
      <p:sp>
        <p:nvSpPr>
          <p:cNvPr id="28" name="object 5"/>
          <p:cNvSpPr txBox="1"/>
          <p:nvPr/>
        </p:nvSpPr>
        <p:spPr>
          <a:xfrm>
            <a:off x="2256977" y="1655740"/>
            <a:ext cx="5008311" cy="904806"/>
          </a:xfrm>
          <a:prstGeom prst="rect">
            <a:avLst/>
          </a:prstGeom>
        </p:spPr>
        <p:txBody>
          <a:bodyPr vert="horz" wrap="square" lIns="0" tIns="0" rIns="0" bIns="0" rtlCol="0">
            <a:noAutofit/>
          </a:bodyPr>
          <a:lstStyle/>
          <a:p>
            <a:pPr marL="12700" marR="12700" algn="ctr">
              <a:lnSpc>
                <a:spcPct val="100000"/>
              </a:lnSpc>
            </a:pPr>
            <a:r>
              <a:rPr lang="it-IT" sz="2000" b="1" spc="-35" dirty="0" smtClean="0">
                <a:latin typeface="Calibri"/>
                <a:cs typeface="Calibri"/>
              </a:rPr>
              <a:t>Si considerano fiscalmente residenti</a:t>
            </a:r>
            <a:r>
              <a:rPr sz="2000" b="1" spc="10" dirty="0" smtClean="0">
                <a:latin typeface="Calibri"/>
                <a:cs typeface="Calibri"/>
              </a:rPr>
              <a:t> </a:t>
            </a:r>
            <a:r>
              <a:rPr sz="2000" b="1" spc="0" dirty="0" smtClean="0">
                <a:latin typeface="Calibri"/>
                <a:cs typeface="Calibri"/>
              </a:rPr>
              <a:t>le</a:t>
            </a:r>
            <a:r>
              <a:rPr sz="2000" b="1" spc="10" dirty="0" smtClean="0">
                <a:latin typeface="Calibri"/>
                <a:cs typeface="Calibri"/>
              </a:rPr>
              <a:t> </a:t>
            </a:r>
            <a:r>
              <a:rPr lang="it-IT" sz="2000" b="1" spc="10" dirty="0" smtClean="0">
                <a:latin typeface="Calibri"/>
                <a:cs typeface="Calibri"/>
              </a:rPr>
              <a:t>persone fisiche che </a:t>
            </a:r>
            <a:r>
              <a:rPr sz="2000" b="1" spc="0" dirty="0" smtClean="0">
                <a:latin typeface="Calibri"/>
                <a:cs typeface="Calibri"/>
              </a:rPr>
              <a:t>per</a:t>
            </a:r>
            <a:r>
              <a:rPr sz="2000" b="1" spc="-10" dirty="0" smtClean="0">
                <a:latin typeface="Calibri"/>
                <a:cs typeface="Calibri"/>
              </a:rPr>
              <a:t> </a:t>
            </a:r>
            <a:r>
              <a:rPr sz="2000" b="1" spc="0" dirty="0" smtClean="0">
                <a:latin typeface="Calibri"/>
                <a:cs typeface="Calibri"/>
              </a:rPr>
              <a:t>la </a:t>
            </a:r>
            <a:r>
              <a:rPr sz="2000" b="1" spc="-10" dirty="0" smtClean="0">
                <a:latin typeface="Calibri"/>
                <a:cs typeface="Calibri"/>
              </a:rPr>
              <a:t>m</a:t>
            </a:r>
            <a:r>
              <a:rPr sz="2000" b="1" spc="0" dirty="0" smtClean="0">
                <a:latin typeface="Calibri"/>
                <a:cs typeface="Calibri"/>
              </a:rPr>
              <a:t>a</a:t>
            </a:r>
            <a:r>
              <a:rPr sz="2000" b="1" spc="20" dirty="0" smtClean="0">
                <a:latin typeface="Calibri"/>
                <a:cs typeface="Calibri"/>
              </a:rPr>
              <a:t>g</a:t>
            </a:r>
            <a:r>
              <a:rPr sz="2000" b="1" spc="0" dirty="0" smtClean="0">
                <a:latin typeface="Calibri"/>
                <a:cs typeface="Calibri"/>
              </a:rPr>
              <a:t>gior</a:t>
            </a:r>
            <a:r>
              <a:rPr sz="2000" b="1" spc="-30" dirty="0" smtClean="0">
                <a:latin typeface="Calibri"/>
                <a:cs typeface="Calibri"/>
              </a:rPr>
              <a:t> </a:t>
            </a:r>
            <a:r>
              <a:rPr sz="2000" b="1" spc="0" dirty="0" smtClean="0">
                <a:latin typeface="Calibri"/>
                <a:cs typeface="Calibri"/>
              </a:rPr>
              <a:t>par</a:t>
            </a:r>
            <a:r>
              <a:rPr sz="2000" b="1" spc="-30" dirty="0" smtClean="0">
                <a:latin typeface="Calibri"/>
                <a:cs typeface="Calibri"/>
              </a:rPr>
              <a:t>t</a:t>
            </a:r>
            <a:r>
              <a:rPr sz="2000" b="1" spc="0" dirty="0" smtClean="0">
                <a:latin typeface="Calibri"/>
                <a:cs typeface="Calibri"/>
              </a:rPr>
              <a:t>e</a:t>
            </a:r>
            <a:r>
              <a:rPr sz="2000" b="1" spc="10" dirty="0" smtClean="0">
                <a:latin typeface="Calibri"/>
                <a:cs typeface="Calibri"/>
              </a:rPr>
              <a:t> </a:t>
            </a:r>
            <a:r>
              <a:rPr sz="2000" b="1" spc="0" dirty="0" smtClean="0">
                <a:latin typeface="Calibri"/>
                <a:cs typeface="Calibri"/>
              </a:rPr>
              <a:t>del</a:t>
            </a:r>
            <a:r>
              <a:rPr sz="2000" b="1" spc="-15" dirty="0" smtClean="0">
                <a:latin typeface="Calibri"/>
                <a:cs typeface="Calibri"/>
              </a:rPr>
              <a:t> </a:t>
            </a:r>
            <a:r>
              <a:rPr sz="2000" b="1" spc="0" dirty="0" err="1" smtClean="0">
                <a:latin typeface="Calibri"/>
                <a:cs typeface="Calibri"/>
              </a:rPr>
              <a:t>per</a:t>
            </a:r>
            <a:r>
              <a:rPr sz="2000" b="1" spc="-10" dirty="0" err="1" smtClean="0">
                <a:latin typeface="Calibri"/>
                <a:cs typeface="Calibri"/>
              </a:rPr>
              <a:t>i</a:t>
            </a:r>
            <a:r>
              <a:rPr sz="2000" b="1" spc="0" dirty="0" err="1" smtClean="0">
                <a:latin typeface="Calibri"/>
                <a:cs typeface="Calibri"/>
              </a:rPr>
              <a:t>odo</a:t>
            </a:r>
            <a:r>
              <a:rPr sz="2000" b="1" spc="-10" dirty="0" smtClean="0">
                <a:latin typeface="Calibri"/>
                <a:cs typeface="Calibri"/>
              </a:rPr>
              <a:t> </a:t>
            </a:r>
            <a:r>
              <a:rPr sz="2000" b="1" spc="0" dirty="0" err="1" smtClean="0">
                <a:latin typeface="Calibri"/>
                <a:cs typeface="Calibri"/>
              </a:rPr>
              <a:t>d</a:t>
            </a:r>
            <a:r>
              <a:rPr sz="2000" b="1" spc="10" dirty="0" err="1" smtClean="0">
                <a:latin typeface="Calibri"/>
                <a:cs typeface="Calibri"/>
              </a:rPr>
              <a:t>’</a:t>
            </a:r>
            <a:r>
              <a:rPr sz="2000" b="1" spc="0" dirty="0" err="1" smtClean="0">
                <a:latin typeface="Calibri"/>
                <a:cs typeface="Calibri"/>
              </a:rPr>
              <a:t>i</a:t>
            </a:r>
            <a:r>
              <a:rPr sz="2000" b="1" spc="-15" dirty="0" err="1" smtClean="0">
                <a:latin typeface="Calibri"/>
                <a:cs typeface="Calibri"/>
              </a:rPr>
              <a:t>m</a:t>
            </a:r>
            <a:r>
              <a:rPr sz="2000" b="1" spc="0" dirty="0" err="1" smtClean="0">
                <a:latin typeface="Calibri"/>
                <a:cs typeface="Calibri"/>
              </a:rPr>
              <a:t>po</a:t>
            </a:r>
            <a:r>
              <a:rPr sz="2000" b="1" spc="-30" dirty="0" err="1" smtClean="0">
                <a:latin typeface="Calibri"/>
                <a:cs typeface="Calibri"/>
              </a:rPr>
              <a:t>s</a:t>
            </a:r>
            <a:r>
              <a:rPr sz="2000" b="1" spc="-25" dirty="0" err="1" smtClean="0">
                <a:latin typeface="Calibri"/>
                <a:cs typeface="Calibri"/>
              </a:rPr>
              <a:t>t</a:t>
            </a:r>
            <a:r>
              <a:rPr sz="2000" b="1" spc="0" dirty="0" err="1" smtClean="0">
                <a:latin typeface="Calibri"/>
                <a:cs typeface="Calibri"/>
              </a:rPr>
              <a:t>a</a:t>
            </a:r>
            <a:r>
              <a:rPr sz="2000" b="1" spc="0" dirty="0" smtClean="0">
                <a:latin typeface="Calibri"/>
                <a:cs typeface="Calibri"/>
              </a:rPr>
              <a:t> </a:t>
            </a:r>
            <a:r>
              <a:rPr lang="it-IT" sz="2000" b="1" spc="0" dirty="0" smtClean="0">
                <a:latin typeface="Calibri"/>
                <a:cs typeface="Calibri"/>
              </a:rPr>
              <a:t>abbiano, alternativamente</a:t>
            </a:r>
            <a:r>
              <a:rPr sz="2000" b="1" spc="0" dirty="0" smtClean="0">
                <a:latin typeface="Calibri"/>
                <a:cs typeface="Calibri"/>
              </a:rPr>
              <a:t>:</a:t>
            </a:r>
            <a:endParaRPr sz="2000" b="1" dirty="0">
              <a:latin typeface="Calibri"/>
              <a:cs typeface="Calibri"/>
            </a:endParaRPr>
          </a:p>
        </p:txBody>
      </p:sp>
      <p:sp>
        <p:nvSpPr>
          <p:cNvPr id="34" name="object 11"/>
          <p:cNvSpPr/>
          <p:nvPr/>
        </p:nvSpPr>
        <p:spPr>
          <a:xfrm>
            <a:off x="4352822" y="2878025"/>
            <a:ext cx="702564" cy="701039"/>
          </a:xfrm>
          <a:prstGeom prst="rect">
            <a:avLst/>
          </a:prstGeom>
          <a:blipFill>
            <a:blip r:embed="rId2" cstate="print"/>
            <a:stretch>
              <a:fillRect/>
            </a:stretch>
          </a:blipFill>
        </p:spPr>
        <p:txBody>
          <a:bodyPr wrap="square" lIns="0" tIns="0" rIns="0" bIns="0" rtlCol="0">
            <a:noAutofit/>
          </a:bodyPr>
          <a:lstStyle/>
          <a:p>
            <a:endParaRPr/>
          </a:p>
        </p:txBody>
      </p:sp>
      <p:sp>
        <p:nvSpPr>
          <p:cNvPr id="36" name="object 13"/>
          <p:cNvSpPr/>
          <p:nvPr/>
        </p:nvSpPr>
        <p:spPr>
          <a:xfrm>
            <a:off x="2256977" y="2841423"/>
            <a:ext cx="629793" cy="654812"/>
          </a:xfrm>
          <a:prstGeom prst="rect">
            <a:avLst/>
          </a:prstGeom>
          <a:blipFill>
            <a:blip r:embed="rId3" cstate="print"/>
            <a:stretch>
              <a:fillRect/>
            </a:stretch>
          </a:blipFill>
        </p:spPr>
        <p:txBody>
          <a:bodyPr wrap="square" lIns="0" tIns="0" rIns="0" bIns="0" rtlCol="0">
            <a:noAutofit/>
          </a:bodyPr>
          <a:lstStyle/>
          <a:p>
            <a:endParaRPr/>
          </a:p>
        </p:txBody>
      </p:sp>
      <p:sp>
        <p:nvSpPr>
          <p:cNvPr id="38" name="object 15"/>
          <p:cNvSpPr/>
          <p:nvPr/>
        </p:nvSpPr>
        <p:spPr>
          <a:xfrm>
            <a:off x="6637401" y="2849805"/>
            <a:ext cx="627887" cy="646430"/>
          </a:xfrm>
          <a:prstGeom prst="rect">
            <a:avLst/>
          </a:prstGeom>
          <a:blipFill>
            <a:blip r:embed="rId4" cstate="print"/>
            <a:stretch>
              <a:fillRect/>
            </a:stretch>
          </a:blipFill>
        </p:spPr>
        <p:txBody>
          <a:bodyPr wrap="square" lIns="0" tIns="0" rIns="0" bIns="0" rtlCol="0">
            <a:noAutofit/>
          </a:bodyPr>
          <a:lstStyle/>
          <a:p>
            <a:endParaRPr/>
          </a:p>
        </p:txBody>
      </p:sp>
      <p:sp>
        <p:nvSpPr>
          <p:cNvPr id="41" name="object 19"/>
          <p:cNvSpPr txBox="1"/>
          <p:nvPr/>
        </p:nvSpPr>
        <p:spPr>
          <a:xfrm>
            <a:off x="705079" y="4040463"/>
            <a:ext cx="2415311" cy="965878"/>
          </a:xfrm>
          <a:prstGeom prst="rect">
            <a:avLst/>
          </a:prstGeom>
          <a:ln w="6350">
            <a:solidFill>
              <a:schemeClr val="tx1"/>
            </a:solidFill>
          </a:ln>
        </p:spPr>
        <p:txBody>
          <a:bodyPr vert="horz" wrap="square" lIns="0" tIns="0" rIns="0" bIns="0" rtlCol="0">
            <a:noAutofit/>
          </a:bodyPr>
          <a:lstStyle/>
          <a:p>
            <a:pPr marL="12700" algn="ctr">
              <a:lnSpc>
                <a:spcPct val="100000"/>
              </a:lnSpc>
            </a:pPr>
            <a:r>
              <a:rPr lang="it-IT" sz="2000" b="1" dirty="0" smtClean="0">
                <a:latin typeface="Calibri"/>
                <a:cs typeface="Calibri"/>
              </a:rPr>
              <a:t>Iscrizione nelle anagrafi della popolazione residente</a:t>
            </a:r>
            <a:endParaRPr sz="2000" b="1" dirty="0">
              <a:latin typeface="Calibri"/>
              <a:cs typeface="Calibri"/>
            </a:endParaRPr>
          </a:p>
        </p:txBody>
      </p:sp>
      <p:sp>
        <p:nvSpPr>
          <p:cNvPr id="42" name="object 20"/>
          <p:cNvSpPr txBox="1"/>
          <p:nvPr/>
        </p:nvSpPr>
        <p:spPr>
          <a:xfrm>
            <a:off x="3578726" y="4040463"/>
            <a:ext cx="2415600" cy="965878"/>
          </a:xfrm>
          <a:prstGeom prst="rect">
            <a:avLst/>
          </a:prstGeom>
          <a:ln w="6350">
            <a:solidFill>
              <a:schemeClr val="tx1"/>
            </a:solidFill>
          </a:ln>
        </p:spPr>
        <p:txBody>
          <a:bodyPr vert="horz" wrap="square" lIns="0" tIns="0" rIns="0" bIns="0" rtlCol="0">
            <a:noAutofit/>
          </a:bodyPr>
          <a:lstStyle/>
          <a:p>
            <a:pPr marL="12700" algn="ctr">
              <a:lnSpc>
                <a:spcPct val="100000"/>
              </a:lnSpc>
            </a:pPr>
            <a:endParaRPr lang="it-IT" sz="1000" b="1" dirty="0" smtClean="0">
              <a:latin typeface="Calibri"/>
              <a:cs typeface="Calibri"/>
            </a:endParaRPr>
          </a:p>
          <a:p>
            <a:pPr marL="12700" algn="ctr">
              <a:lnSpc>
                <a:spcPct val="100000"/>
              </a:lnSpc>
            </a:pPr>
            <a:r>
              <a:rPr lang="it-IT" sz="2000" b="1" dirty="0" smtClean="0">
                <a:latin typeface="Calibri"/>
                <a:cs typeface="Calibri"/>
              </a:rPr>
              <a:t>Domicilio nel territorio dello Stato</a:t>
            </a:r>
            <a:endParaRPr sz="2000" b="1" dirty="0">
              <a:latin typeface="Calibri"/>
              <a:cs typeface="Calibri"/>
            </a:endParaRPr>
          </a:p>
        </p:txBody>
      </p:sp>
      <p:sp>
        <p:nvSpPr>
          <p:cNvPr id="45" name="object 20"/>
          <p:cNvSpPr txBox="1"/>
          <p:nvPr/>
        </p:nvSpPr>
        <p:spPr>
          <a:xfrm>
            <a:off x="6315396" y="4040463"/>
            <a:ext cx="2415600" cy="965879"/>
          </a:xfrm>
          <a:prstGeom prst="rect">
            <a:avLst/>
          </a:prstGeom>
          <a:ln w="6350">
            <a:solidFill>
              <a:schemeClr val="tx1"/>
            </a:solidFill>
          </a:ln>
        </p:spPr>
        <p:txBody>
          <a:bodyPr vert="horz" wrap="square" lIns="0" tIns="0" rIns="0" bIns="0" rtlCol="0">
            <a:noAutofit/>
          </a:bodyPr>
          <a:lstStyle/>
          <a:p>
            <a:pPr marL="12700" algn="ctr">
              <a:lnSpc>
                <a:spcPct val="100000"/>
              </a:lnSpc>
            </a:pPr>
            <a:endParaRPr lang="it-IT" sz="1000" dirty="0" smtClean="0">
              <a:latin typeface="Calibri"/>
              <a:cs typeface="Calibri"/>
            </a:endParaRPr>
          </a:p>
          <a:p>
            <a:pPr marL="12700" algn="ctr">
              <a:lnSpc>
                <a:spcPct val="100000"/>
              </a:lnSpc>
            </a:pPr>
            <a:r>
              <a:rPr lang="it-IT" sz="2000" b="1" dirty="0" smtClean="0">
                <a:latin typeface="Calibri"/>
                <a:cs typeface="Calibri"/>
              </a:rPr>
              <a:t>Residenza ai sensi del codice civile</a:t>
            </a:r>
            <a:endParaRPr sz="2000" b="1" dirty="0">
              <a:latin typeface="Calibri"/>
              <a:cs typeface="Calibri"/>
            </a:endParaRPr>
          </a:p>
        </p:txBody>
      </p:sp>
      <p:sp>
        <p:nvSpPr>
          <p:cNvPr id="3" name="Rettangolo 2"/>
          <p:cNvSpPr/>
          <p:nvPr/>
        </p:nvSpPr>
        <p:spPr>
          <a:xfrm>
            <a:off x="705078" y="5541764"/>
            <a:ext cx="8025917" cy="461665"/>
          </a:xfrm>
          <a:prstGeom prst="rect">
            <a:avLst/>
          </a:prstGeom>
        </p:spPr>
        <p:txBody>
          <a:bodyPr wrap="square">
            <a:spAutoFit/>
          </a:bodyPr>
          <a:lstStyle/>
          <a:p>
            <a:r>
              <a:rPr lang="it-IT" sz="2400" dirty="0" smtClean="0">
                <a:latin typeface="Arial" panose="020B0604020202020204" pitchFamily="34" charset="0"/>
                <a:cs typeface="Arial" panose="020B0604020202020204" pitchFamily="34" charset="0"/>
              </a:rPr>
              <a:t>N.B. È sufficiente che sussista solo uno dei tre requisiti.</a:t>
            </a:r>
            <a:endParaRPr lang="it-IT" sz="2400" dirty="0">
              <a:latin typeface="Arial" panose="020B0604020202020204" pitchFamily="34" charset="0"/>
              <a:cs typeface="Arial" panose="020B0604020202020204" pitchFamily="34" charset="0"/>
            </a:endParaRPr>
          </a:p>
        </p:txBody>
      </p:sp>
      <p:sp>
        <p:nvSpPr>
          <p:cNvPr id="13" name="object 17"/>
          <p:cNvSpPr/>
          <p:nvPr/>
        </p:nvSpPr>
        <p:spPr>
          <a:xfrm>
            <a:off x="475316" y="1663244"/>
            <a:ext cx="1529754" cy="880542"/>
          </a:xfrm>
          <a:prstGeom prst="rect">
            <a:avLst/>
          </a:prstGeom>
          <a:blipFill>
            <a:blip r:embed="rId5" cstate="print"/>
            <a:stretch>
              <a:fillRect/>
            </a:stretch>
          </a:blipFill>
        </p:spPr>
        <p:txBody>
          <a:bodyPr wrap="square" lIns="0" tIns="0" rIns="0" bIns="0" rtlCol="0">
            <a:noAutofit/>
          </a:bodyPr>
          <a:lstStyle/>
          <a:p>
            <a:endParaRPr/>
          </a:p>
        </p:txBody>
      </p:sp>
      <p:sp>
        <p:nvSpPr>
          <p:cNvPr id="14" name="object 17"/>
          <p:cNvSpPr/>
          <p:nvPr/>
        </p:nvSpPr>
        <p:spPr>
          <a:xfrm>
            <a:off x="7430902" y="1667872"/>
            <a:ext cx="1529754" cy="880542"/>
          </a:xfrm>
          <a:prstGeom prst="rect">
            <a:avLst/>
          </a:prstGeom>
          <a:blipFill>
            <a:blip r:embed="rId5" cstate="print"/>
            <a:stretch>
              <a:fillRect/>
            </a:stretch>
          </a:blipFill>
        </p:spPr>
        <p:txBody>
          <a:bodyPr wrap="square" lIns="0" tIns="0" rIns="0" bIns="0" rtlCol="0">
            <a:noAutofit/>
          </a:bodyPr>
          <a:lstStyle/>
          <a:p>
            <a:endParaRPr/>
          </a:p>
        </p:txBody>
      </p:sp>
    </p:spTree>
    <p:extLst>
      <p:ext uri="{BB962C8B-B14F-4D97-AF65-F5344CB8AC3E}">
        <p14:creationId xmlns:p14="http://schemas.microsoft.com/office/powerpoint/2010/main" val="1072341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665017" y="1600200"/>
            <a:ext cx="8279477" cy="4331043"/>
          </a:xfrm>
        </p:spPr>
        <p:txBody>
          <a:bodyPr>
            <a:noAutofit/>
          </a:bodyPr>
          <a:lstStyle/>
          <a:p>
            <a:pPr algn="just">
              <a:lnSpc>
                <a:spcPct val="100000"/>
              </a:lnSpc>
              <a:spcBef>
                <a:spcPts val="600"/>
              </a:spcBef>
            </a:pPr>
            <a:r>
              <a:rPr lang="it-IT" sz="2400" dirty="0"/>
              <a:t>Secondo l’art. 43 del codice civile</a:t>
            </a:r>
            <a:r>
              <a:rPr lang="it-IT" sz="2400" dirty="0" smtClean="0"/>
              <a:t>: </a:t>
            </a:r>
          </a:p>
          <a:p>
            <a:pPr algn="just">
              <a:lnSpc>
                <a:spcPct val="100000"/>
              </a:lnSpc>
              <a:spcBef>
                <a:spcPts val="600"/>
              </a:spcBef>
            </a:pPr>
            <a:r>
              <a:rPr lang="it-IT" sz="2400" i="1" dirty="0" smtClean="0"/>
              <a:t>«1. Il </a:t>
            </a:r>
            <a:r>
              <a:rPr lang="it-IT" sz="2400" b="1" i="1" dirty="0"/>
              <a:t>domicilio</a:t>
            </a:r>
            <a:r>
              <a:rPr lang="it-IT" sz="2400" i="1" dirty="0"/>
              <a:t> di una persona è nel luogo in cui essa ha stabilito la </a:t>
            </a:r>
            <a:r>
              <a:rPr lang="it-IT" sz="2400" b="1" i="1" dirty="0"/>
              <a:t>sede principale dei suoi affari e interessi</a:t>
            </a:r>
            <a:r>
              <a:rPr lang="it-IT" sz="2400" i="1" dirty="0"/>
              <a:t>. </a:t>
            </a:r>
            <a:endParaRPr lang="it-IT" sz="2400" i="1" dirty="0" smtClean="0"/>
          </a:p>
          <a:p>
            <a:pPr algn="just">
              <a:lnSpc>
                <a:spcPct val="100000"/>
              </a:lnSpc>
              <a:spcBef>
                <a:spcPts val="600"/>
              </a:spcBef>
            </a:pPr>
            <a:r>
              <a:rPr lang="it-IT" sz="2400" i="1" dirty="0" smtClean="0"/>
              <a:t> 2. La </a:t>
            </a:r>
            <a:r>
              <a:rPr lang="it-IT" sz="2400" b="1" i="1" dirty="0"/>
              <a:t>residenza</a:t>
            </a:r>
            <a:r>
              <a:rPr lang="it-IT" sz="2400" i="1" dirty="0"/>
              <a:t> è nel luogo in cui la persona ha la </a:t>
            </a:r>
            <a:r>
              <a:rPr lang="it-IT" sz="2400" b="1" i="1" dirty="0"/>
              <a:t>dimora abituale</a:t>
            </a:r>
            <a:r>
              <a:rPr lang="it-IT" sz="2400" i="1" dirty="0"/>
              <a:t>»</a:t>
            </a:r>
            <a:r>
              <a:rPr lang="it-IT" sz="2400" dirty="0"/>
              <a:t>.</a:t>
            </a:r>
          </a:p>
          <a:p>
            <a:pPr algn="just">
              <a:lnSpc>
                <a:spcPct val="100000"/>
              </a:lnSpc>
              <a:spcBef>
                <a:spcPts val="600"/>
              </a:spcBef>
            </a:pPr>
            <a:r>
              <a:rPr lang="it-IT" sz="2400" dirty="0" smtClean="0"/>
              <a:t>La risoluzione </a:t>
            </a:r>
            <a:r>
              <a:rPr lang="it-IT" sz="2400" dirty="0"/>
              <a:t>dell’Agenzia delle Entrate n. 351/E del </a:t>
            </a:r>
            <a:r>
              <a:rPr lang="it-IT" sz="2400" dirty="0" smtClean="0"/>
              <a:t>2008, ha confermato </a:t>
            </a:r>
            <a:r>
              <a:rPr lang="it-IT" sz="2400" dirty="0"/>
              <a:t>che i </a:t>
            </a:r>
            <a:r>
              <a:rPr lang="it-IT" sz="2400" i="1" dirty="0"/>
              <a:t>tre requisiti previsti dal richiamato art. 2 sono collocati, dalla norma, </a:t>
            </a:r>
            <a:r>
              <a:rPr lang="it-IT" sz="2400" i="1" dirty="0" smtClean="0"/>
              <a:t>in posizione </a:t>
            </a:r>
            <a:r>
              <a:rPr lang="it-IT" sz="2400" i="1" dirty="0"/>
              <a:t>di alternatività, per cui il verificarsi di uno </a:t>
            </a:r>
            <a:r>
              <a:rPr lang="it-IT" sz="2400" i="1" dirty="0" smtClean="0"/>
              <a:t>solo </a:t>
            </a:r>
            <a:r>
              <a:rPr lang="it-IT" sz="2400" i="1" dirty="0"/>
              <a:t>di essi è sufficiente perché </a:t>
            </a:r>
            <a:r>
              <a:rPr lang="it-IT" sz="2400" i="1" dirty="0" smtClean="0"/>
              <a:t>un soggetto </a:t>
            </a:r>
            <a:r>
              <a:rPr lang="it-IT" sz="2400" i="1" dirty="0"/>
              <a:t>sia considerato residente in Italia.</a:t>
            </a:r>
            <a:endParaRPr lang="it-IT" sz="2400" dirty="0" smtClean="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6</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Tree>
    <p:extLst>
      <p:ext uri="{BB962C8B-B14F-4D97-AF65-F5344CB8AC3E}">
        <p14:creationId xmlns:p14="http://schemas.microsoft.com/office/powerpoint/2010/main" val="14580424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665017" y="1600200"/>
            <a:ext cx="8279477" cy="4331043"/>
          </a:xfrm>
        </p:spPr>
        <p:txBody>
          <a:bodyPr>
            <a:noAutofit/>
          </a:bodyPr>
          <a:lstStyle/>
          <a:p>
            <a:pPr algn="just">
              <a:lnSpc>
                <a:spcPct val="100000"/>
              </a:lnSpc>
              <a:spcBef>
                <a:spcPts val="600"/>
              </a:spcBef>
            </a:pPr>
            <a:r>
              <a:rPr lang="it-IT" sz="2400" dirty="0" smtClean="0"/>
              <a:t>Per espressa </a:t>
            </a:r>
            <a:r>
              <a:rPr lang="it-IT" sz="2400" dirty="0"/>
              <a:t>previsione normativa, le nozioni di domicilio e residenza </a:t>
            </a:r>
            <a:r>
              <a:rPr lang="it-IT" sz="2400" dirty="0" smtClean="0"/>
              <a:t>utilizzate dalla </a:t>
            </a:r>
            <a:r>
              <a:rPr lang="it-IT" sz="2400" dirty="0"/>
              <a:t>legge tributaria, sono desumibili dal codice civile, </a:t>
            </a:r>
            <a:r>
              <a:rPr lang="it-IT" sz="2400" dirty="0" smtClean="0"/>
              <a:t>che definisce il domicilio </a:t>
            </a:r>
            <a:r>
              <a:rPr lang="it-IT" sz="2400" dirty="0"/>
              <a:t>di una persona come </a:t>
            </a:r>
            <a:r>
              <a:rPr lang="it-IT" sz="2400" dirty="0" smtClean="0"/>
              <a:t>«il </a:t>
            </a:r>
            <a:r>
              <a:rPr lang="it-IT" sz="2400" dirty="0"/>
              <a:t>luogo in cui essa ha stabilito la sede </a:t>
            </a:r>
            <a:r>
              <a:rPr lang="it-IT" sz="2400" dirty="0" smtClean="0"/>
              <a:t>principale dei </a:t>
            </a:r>
            <a:r>
              <a:rPr lang="it-IT" sz="2400" dirty="0"/>
              <a:t>suoi affari </a:t>
            </a:r>
            <a:r>
              <a:rPr lang="it-IT" sz="2400" dirty="0" smtClean="0"/>
              <a:t>ed interessi», </a:t>
            </a:r>
            <a:r>
              <a:rPr lang="it-IT" sz="2400" dirty="0"/>
              <a:t>mentre la residenza come il </a:t>
            </a:r>
            <a:r>
              <a:rPr lang="it-IT" sz="2400" dirty="0" smtClean="0"/>
              <a:t>«luogo </a:t>
            </a:r>
            <a:r>
              <a:rPr lang="it-IT" sz="2400" dirty="0"/>
              <a:t>in cui la persona ha la dimora </a:t>
            </a:r>
            <a:r>
              <a:rPr lang="it-IT" sz="2400" dirty="0" smtClean="0"/>
              <a:t>abituale».</a:t>
            </a:r>
            <a:endParaRPr lang="it-IT" sz="2400" dirty="0"/>
          </a:p>
          <a:p>
            <a:pPr algn="just">
              <a:lnSpc>
                <a:spcPct val="100000"/>
              </a:lnSpc>
              <a:spcBef>
                <a:spcPts val="600"/>
              </a:spcBef>
            </a:pPr>
            <a:r>
              <a:rPr lang="it-IT" sz="2400" u="sng" dirty="0"/>
              <a:t>In ogni caso essi sono alternativamente rilevanti ai sensi del citato articolo 2</a:t>
            </a:r>
            <a:r>
              <a:rPr lang="it-IT" sz="2400" u="sng" dirty="0" smtClean="0"/>
              <a:t>, comma </a:t>
            </a:r>
            <a:r>
              <a:rPr lang="it-IT" sz="2400" u="sng" dirty="0"/>
              <a:t>2, del TUIR, nel senso che, al fine di stabilire la residenza fiscale, è sufficiente </a:t>
            </a:r>
            <a:r>
              <a:rPr lang="it-IT" sz="2400" u="sng" dirty="0" smtClean="0"/>
              <a:t>la presenza </a:t>
            </a:r>
            <a:r>
              <a:rPr lang="it-IT" sz="2400" u="sng" dirty="0"/>
              <a:t>di uno solo di essi.</a:t>
            </a:r>
            <a:endParaRPr lang="it-IT" sz="2400" u="sng" dirty="0" smtClean="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7</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Tree>
    <p:extLst>
      <p:ext uri="{BB962C8B-B14F-4D97-AF65-F5344CB8AC3E}">
        <p14:creationId xmlns:p14="http://schemas.microsoft.com/office/powerpoint/2010/main" val="29558679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665017" y="1600200"/>
            <a:ext cx="8279477" cy="4331043"/>
          </a:xfrm>
        </p:spPr>
        <p:txBody>
          <a:bodyPr>
            <a:noAutofit/>
          </a:bodyPr>
          <a:lstStyle/>
          <a:p>
            <a:pPr algn="just">
              <a:lnSpc>
                <a:spcPct val="100000"/>
              </a:lnSpc>
              <a:spcBef>
                <a:spcPts val="600"/>
              </a:spcBef>
            </a:pPr>
            <a:r>
              <a:rPr lang="it-IT" sz="2400" dirty="0" smtClean="0"/>
              <a:t>La </a:t>
            </a:r>
            <a:r>
              <a:rPr lang="it-IT" sz="2400" dirty="0"/>
              <a:t>Circolare </a:t>
            </a:r>
            <a:r>
              <a:rPr lang="it-IT" sz="2400" dirty="0" smtClean="0"/>
              <a:t>n</a:t>
            </a:r>
            <a:r>
              <a:rPr lang="it-IT" sz="2400" dirty="0"/>
              <a:t>. </a:t>
            </a:r>
            <a:r>
              <a:rPr lang="it-IT" sz="2400" dirty="0" smtClean="0"/>
              <a:t>304/E del 1997, </a:t>
            </a:r>
            <a:r>
              <a:rPr lang="it-IT" sz="2400" dirty="0"/>
              <a:t>riprendendo quanto </a:t>
            </a:r>
            <a:r>
              <a:rPr lang="it-IT" sz="2400" dirty="0" smtClean="0"/>
              <a:t>sostenuto dalla </a:t>
            </a:r>
            <a:r>
              <a:rPr lang="it-IT" sz="2400" dirty="0"/>
              <a:t>giurisprudenza prevalente, ha precisato che la </a:t>
            </a:r>
            <a:r>
              <a:rPr lang="it-IT" sz="2400" b="1" dirty="0"/>
              <a:t>dimora abituale </a:t>
            </a:r>
            <a:r>
              <a:rPr lang="it-IT" sz="2400" dirty="0"/>
              <a:t>è caratterizzata </a:t>
            </a:r>
            <a:r>
              <a:rPr lang="it-IT" sz="2400" dirty="0" smtClean="0"/>
              <a:t>da due elementi, uno oggettivo e uno soggettivo:</a:t>
            </a:r>
          </a:p>
          <a:p>
            <a:pPr algn="just">
              <a:lnSpc>
                <a:spcPct val="100000"/>
              </a:lnSpc>
              <a:spcBef>
                <a:spcPts val="600"/>
              </a:spcBef>
            </a:pPr>
            <a:r>
              <a:rPr lang="it-IT" sz="2400" dirty="0" smtClean="0">
                <a:sym typeface="Wingdings" panose="05000000000000000000" pitchFamily="2" charset="2"/>
              </a:rPr>
              <a:t></a:t>
            </a:r>
            <a:r>
              <a:rPr lang="it-IT" sz="2400" dirty="0" smtClean="0"/>
              <a:t> la permanenza </a:t>
            </a:r>
            <a:r>
              <a:rPr lang="it-IT" sz="2400" dirty="0"/>
              <a:t>in un dato </a:t>
            </a:r>
            <a:r>
              <a:rPr lang="it-IT" sz="2400" dirty="0" smtClean="0"/>
              <a:t>luogo (elemento oggettivo);</a:t>
            </a:r>
          </a:p>
          <a:p>
            <a:pPr algn="just">
              <a:lnSpc>
                <a:spcPct val="100000"/>
              </a:lnSpc>
              <a:spcBef>
                <a:spcPts val="600"/>
              </a:spcBef>
            </a:pPr>
            <a:r>
              <a:rPr lang="it-IT" sz="2400" dirty="0" smtClean="0">
                <a:sym typeface="Wingdings" panose="05000000000000000000" pitchFamily="2" charset="2"/>
              </a:rPr>
              <a:t></a:t>
            </a:r>
            <a:r>
              <a:rPr lang="it-IT" sz="1800" dirty="0" smtClean="0">
                <a:sym typeface="Wingdings" panose="05000000000000000000" pitchFamily="2" charset="2"/>
              </a:rPr>
              <a:t> </a:t>
            </a:r>
            <a:r>
              <a:rPr lang="it-IT" sz="2400" dirty="0" smtClean="0"/>
              <a:t>la volontà di stabilirsi in </a:t>
            </a:r>
            <a:r>
              <a:rPr lang="it-IT" sz="2400" dirty="0"/>
              <a:t>quel </a:t>
            </a:r>
            <a:r>
              <a:rPr lang="it-IT" sz="2400" dirty="0" smtClean="0"/>
              <a:t>luogo (elemento soggettivo).</a:t>
            </a:r>
            <a:endParaRPr lang="it-IT" sz="2400" dirty="0"/>
          </a:p>
          <a:p>
            <a:pPr algn="just">
              <a:lnSpc>
                <a:spcPct val="100000"/>
              </a:lnSpc>
              <a:spcBef>
                <a:spcPts val="600"/>
              </a:spcBef>
            </a:pPr>
            <a:r>
              <a:rPr lang="it-IT" sz="2400" dirty="0"/>
              <a:t>La medesima Circolare </a:t>
            </a:r>
            <a:r>
              <a:rPr lang="it-IT" sz="2400" dirty="0" smtClean="0"/>
              <a:t>ha precisato </a:t>
            </a:r>
            <a:r>
              <a:rPr lang="it-IT" sz="2400" dirty="0"/>
              <a:t>che il </a:t>
            </a:r>
            <a:r>
              <a:rPr lang="it-IT" sz="2400" b="1" dirty="0"/>
              <a:t>domicilio</a:t>
            </a:r>
            <a:r>
              <a:rPr lang="it-IT" sz="2400" dirty="0"/>
              <a:t> richiama una situazione </a:t>
            </a:r>
            <a:r>
              <a:rPr lang="it-IT" sz="2400" dirty="0" smtClean="0"/>
              <a:t>giuridica caratterizzata </a:t>
            </a:r>
            <a:r>
              <a:rPr lang="it-IT" sz="2400" dirty="0"/>
              <a:t>dalla volontà di stabilire e conservare in un determinato luogo la </a:t>
            </a:r>
            <a:r>
              <a:rPr lang="it-IT" sz="2400" dirty="0" smtClean="0"/>
              <a:t>«</a:t>
            </a:r>
            <a:r>
              <a:rPr lang="it-IT" sz="2400" b="1" dirty="0" smtClean="0"/>
              <a:t>sede principale </a:t>
            </a:r>
            <a:r>
              <a:rPr lang="it-IT" sz="2400" b="1" dirty="0"/>
              <a:t>dei propri affari e </a:t>
            </a:r>
            <a:r>
              <a:rPr lang="it-IT" sz="2400" b="1" dirty="0" smtClean="0"/>
              <a:t>interessi</a:t>
            </a:r>
            <a:r>
              <a:rPr lang="it-IT" sz="2400" dirty="0" smtClean="0"/>
              <a:t>» </a:t>
            </a:r>
            <a:r>
              <a:rPr lang="it-IT" sz="2400" dirty="0"/>
              <a:t>e, come tale, prescinde dall’effettiva presenza </a:t>
            </a:r>
            <a:r>
              <a:rPr lang="it-IT" sz="2400" dirty="0" smtClean="0"/>
              <a:t>fisica del </a:t>
            </a:r>
            <a:r>
              <a:rPr lang="it-IT" sz="2400" dirty="0"/>
              <a:t>soggetto.</a:t>
            </a:r>
          </a:p>
        </p:txBody>
      </p:sp>
      <p:sp>
        <p:nvSpPr>
          <p:cNvPr id="2" name="Segnaposto numero diapositiva 1"/>
          <p:cNvSpPr>
            <a:spLocks noGrp="1"/>
          </p:cNvSpPr>
          <p:nvPr>
            <p:ph type="sldNum" sz="quarter" idx="12"/>
          </p:nvPr>
        </p:nvSpPr>
        <p:spPr/>
        <p:txBody>
          <a:bodyPr/>
          <a:lstStyle/>
          <a:p>
            <a:fld id="{C121BA9E-CF39-5A4C-A796-CE277B4E7A22}" type="slidenum">
              <a:rPr lang="it-IT" smtClean="0"/>
              <a:pPr/>
              <a:t>8</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Tree>
    <p:extLst>
      <p:ext uri="{BB962C8B-B14F-4D97-AF65-F5344CB8AC3E}">
        <p14:creationId xmlns:p14="http://schemas.microsoft.com/office/powerpoint/2010/main" val="27804785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665017" y="1600200"/>
            <a:ext cx="8279477" cy="4331043"/>
          </a:xfrm>
        </p:spPr>
        <p:txBody>
          <a:bodyPr>
            <a:noAutofit/>
          </a:bodyPr>
          <a:lstStyle/>
          <a:p>
            <a:pPr algn="just">
              <a:lnSpc>
                <a:spcPct val="100000"/>
              </a:lnSpc>
              <a:spcBef>
                <a:spcPts val="600"/>
              </a:spcBef>
            </a:pPr>
            <a:r>
              <a:rPr lang="it-IT" sz="2400" dirty="0" smtClean="0"/>
              <a:t>Conseguentemente, la </a:t>
            </a:r>
            <a:r>
              <a:rPr lang="it-IT" sz="2400" dirty="0"/>
              <a:t>locuzione “affari ed interessi”</a:t>
            </a:r>
            <a:r>
              <a:rPr lang="it-IT" sz="2400" dirty="0" smtClean="0"/>
              <a:t>, </a:t>
            </a:r>
            <a:r>
              <a:rPr lang="it-IT" sz="2400" dirty="0"/>
              <a:t>di cui all’art. 43, comma 1</a:t>
            </a:r>
            <a:r>
              <a:rPr lang="it-IT" sz="2400" dirty="0" smtClean="0"/>
              <a:t>, del </a:t>
            </a:r>
            <a:r>
              <a:rPr lang="it-IT" sz="2400" dirty="0"/>
              <a:t>cod. civ., deve intendersi in senso ampio, comprensivo, cioè, non solo di rapporti </a:t>
            </a:r>
            <a:r>
              <a:rPr lang="it-IT" sz="2400" dirty="0" smtClean="0"/>
              <a:t>di natura </a:t>
            </a:r>
            <a:r>
              <a:rPr lang="it-IT" sz="2400" dirty="0"/>
              <a:t>patrimoniale ed economica, ma anche morali, sociali e familiari.</a:t>
            </a:r>
          </a:p>
          <a:p>
            <a:pPr algn="just">
              <a:lnSpc>
                <a:spcPct val="100000"/>
              </a:lnSpc>
              <a:spcBef>
                <a:spcPts val="600"/>
              </a:spcBef>
            </a:pPr>
            <a:r>
              <a:rPr lang="it-IT" sz="2400" dirty="0" smtClean="0"/>
              <a:t>Per quanto concerne il requisito </a:t>
            </a:r>
            <a:r>
              <a:rPr lang="it-IT" sz="2400" dirty="0"/>
              <a:t>della maggior parte del periodo d’imposta (anno solare</a:t>
            </a:r>
            <a:r>
              <a:rPr lang="it-IT" sz="2400" dirty="0" smtClean="0"/>
              <a:t>), questo </a:t>
            </a:r>
            <a:r>
              <a:rPr lang="it-IT" sz="2400" dirty="0"/>
              <a:t>è verificato </a:t>
            </a:r>
            <a:r>
              <a:rPr lang="it-IT" sz="2400" dirty="0" smtClean="0"/>
              <a:t>se il </a:t>
            </a:r>
            <a:r>
              <a:rPr lang="it-IT" sz="2400" dirty="0"/>
              <a:t>periodo di </a:t>
            </a:r>
            <a:r>
              <a:rPr lang="it-IT" sz="2400" dirty="0" smtClean="0"/>
              <a:t>permanenza </a:t>
            </a:r>
            <a:r>
              <a:rPr lang="it-IT" sz="2400" dirty="0"/>
              <a:t>è di almeno 183 giorni se l’anno è di 365 </a:t>
            </a:r>
            <a:r>
              <a:rPr lang="it-IT" sz="2400" dirty="0" smtClean="0"/>
              <a:t>gg. (e di </a:t>
            </a:r>
            <a:r>
              <a:rPr lang="it-IT" sz="2400" dirty="0"/>
              <a:t>184 se l’anno è di 366 gg</a:t>
            </a:r>
            <a:r>
              <a:rPr lang="it-IT" sz="2400" dirty="0" smtClean="0"/>
              <a:t>.).</a:t>
            </a:r>
            <a:endParaRPr lang="it-IT" sz="2400"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9</a:t>
            </a:fld>
            <a:endParaRPr lang="it-IT" dirty="0"/>
          </a:p>
        </p:txBody>
      </p:sp>
      <p:sp>
        <p:nvSpPr>
          <p:cNvPr id="6" name="Titolo 5"/>
          <p:cNvSpPr>
            <a:spLocks noGrp="1"/>
          </p:cNvSpPr>
          <p:nvPr>
            <p:ph type="title"/>
          </p:nvPr>
        </p:nvSpPr>
        <p:spPr/>
        <p:txBody>
          <a:bodyPr/>
          <a:lstStyle/>
          <a:p>
            <a:r>
              <a:rPr lang="it-IT" dirty="0" smtClean="0"/>
              <a:t>Residenze fittizie estere</a:t>
            </a:r>
            <a:endParaRPr lang="it-IT" dirty="0"/>
          </a:p>
        </p:txBody>
      </p:sp>
    </p:spTree>
    <p:extLst>
      <p:ext uri="{BB962C8B-B14F-4D97-AF65-F5344CB8AC3E}">
        <p14:creationId xmlns:p14="http://schemas.microsoft.com/office/powerpoint/2010/main" val="83189777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Personalizzato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2F2F2"/>
      </a:hlink>
      <a:folHlink>
        <a:srgbClr val="C6D9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1567</TotalTime>
  <Words>1391</Words>
  <Application>Microsoft Office PowerPoint</Application>
  <PresentationFormat>Presentazione su schermo (4:3)</PresentationFormat>
  <Paragraphs>114</Paragraphs>
  <Slides>20</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20</vt:i4>
      </vt:variant>
    </vt:vector>
  </HeadingPairs>
  <TitlesOfParts>
    <vt:vector size="26" baseType="lpstr">
      <vt:lpstr>ＭＳ Ｐゴシック</vt:lpstr>
      <vt:lpstr>Arial</vt:lpstr>
      <vt:lpstr>Arial Black</vt:lpstr>
      <vt:lpstr>Calibri</vt:lpstr>
      <vt:lpstr>Wingdings</vt:lpstr>
      <vt:lpstr>Tema di Office</vt:lpstr>
      <vt:lpstr> Contrasto all'evasione fiscale  Formazione Avanzata   Torino, 31 ottobre 2017 Intervento a cura del S.Ten. Gianluca Secchi </vt:lpstr>
      <vt:lpstr>Indice</vt:lpstr>
      <vt:lpstr>Residenze fittizie estere</vt:lpstr>
      <vt:lpstr>Residenze fittizie estere</vt:lpstr>
      <vt:lpstr>Residenze fittizie estere</vt:lpstr>
      <vt:lpstr>Residenze fittizie estere</vt:lpstr>
      <vt:lpstr>Residenze fittizie estere</vt:lpstr>
      <vt:lpstr>Residenze fittizie estere</vt:lpstr>
      <vt:lpstr>Residenze fittizie estere</vt:lpstr>
      <vt:lpstr>Residenze fittizie estere</vt:lpstr>
      <vt:lpstr>Residenze fittizie estere</vt:lpstr>
      <vt:lpstr>Residenze fittizie estere</vt:lpstr>
      <vt:lpstr>Residenze fittizie estere</vt:lpstr>
      <vt:lpstr>Residenze fittizie estere</vt:lpstr>
      <vt:lpstr>Residenze fittizie estere</vt:lpstr>
      <vt:lpstr>Residenze fittizie estere</vt:lpstr>
      <vt:lpstr>Residenze fittizie estere</vt:lpstr>
      <vt:lpstr>Residenze fittizie estere</vt:lpstr>
      <vt:lpstr>Residenze fittizie estere</vt:lpstr>
      <vt:lpstr> Grazie per l’attenzione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imac27</dc:creator>
  <cp:lastModifiedBy>Giuliana Ruiu</cp:lastModifiedBy>
  <cp:revision>206</cp:revision>
  <dcterms:created xsi:type="dcterms:W3CDTF">2017-10-29T23:08:39Z</dcterms:created>
  <dcterms:modified xsi:type="dcterms:W3CDTF">2017-10-30T15:57:11Z</dcterms:modified>
</cp:coreProperties>
</file>