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96" r:id="rId1"/>
  </p:sldMasterIdLst>
  <p:notesMasterIdLst>
    <p:notesMasterId r:id="rId29"/>
  </p:notesMasterIdLst>
  <p:handoutMasterIdLst>
    <p:handoutMasterId r:id="rId30"/>
  </p:handoutMasterIdLst>
  <p:sldIdLst>
    <p:sldId id="256" r:id="rId2"/>
    <p:sldId id="264" r:id="rId3"/>
    <p:sldId id="263" r:id="rId4"/>
    <p:sldId id="258" r:id="rId5"/>
    <p:sldId id="267" r:id="rId6"/>
    <p:sldId id="268" r:id="rId7"/>
    <p:sldId id="269" r:id="rId8"/>
    <p:sldId id="270" r:id="rId9"/>
    <p:sldId id="271" r:id="rId10"/>
    <p:sldId id="272" r:id="rId11"/>
    <p:sldId id="273" r:id="rId12"/>
    <p:sldId id="274" r:id="rId13"/>
    <p:sldId id="275" r:id="rId14"/>
    <p:sldId id="277" r:id="rId15"/>
    <p:sldId id="278" r:id="rId16"/>
    <p:sldId id="280" r:id="rId17"/>
    <p:sldId id="281" r:id="rId18"/>
    <p:sldId id="282" r:id="rId19"/>
    <p:sldId id="283" r:id="rId20"/>
    <p:sldId id="285" r:id="rId21"/>
    <p:sldId id="286" r:id="rId22"/>
    <p:sldId id="287" r:id="rId23"/>
    <p:sldId id="288" r:id="rId24"/>
    <p:sldId id="289" r:id="rId25"/>
    <p:sldId id="290" r:id="rId26"/>
    <p:sldId id="291" r:id="rId27"/>
    <p:sldId id="266" r:id="rId28"/>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ED3EC320-E681-3D45-BBA6-EC22EC5C6F54}">
          <p14:sldIdLst>
            <p14:sldId id="256"/>
            <p14:sldId id="264"/>
            <p14:sldId id="263"/>
            <p14:sldId id="258"/>
            <p14:sldId id="267"/>
            <p14:sldId id="268"/>
            <p14:sldId id="269"/>
            <p14:sldId id="270"/>
            <p14:sldId id="271"/>
            <p14:sldId id="272"/>
            <p14:sldId id="273"/>
            <p14:sldId id="274"/>
            <p14:sldId id="275"/>
            <p14:sldId id="277"/>
            <p14:sldId id="278"/>
            <p14:sldId id="280"/>
            <p14:sldId id="281"/>
            <p14:sldId id="282"/>
            <p14:sldId id="283"/>
            <p14:sldId id="285"/>
            <p14:sldId id="286"/>
            <p14:sldId id="287"/>
            <p14:sldId id="288"/>
            <p14:sldId id="289"/>
            <p14:sldId id="290"/>
            <p14:sldId id="291"/>
            <p14:sldId id="266"/>
          </p14:sldIdLst>
        </p14:section>
      </p14:sectionLst>
    </p:ext>
    <p:ext uri="{EFAFB233-063F-42B5-8137-9DF3F51BA10A}">
      <p15:sldGuideLst xmlns:p15="http://schemas.microsoft.com/office/powerpoint/2012/main">
        <p15:guide id="1" orient="horz" pos="4147">
          <p15:clr>
            <a:srgbClr val="A4A3A4"/>
          </p15:clr>
        </p15:guide>
        <p15:guide id="2" pos="268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B6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06" autoAdjust="0"/>
    <p:restoredTop sz="94681" autoAdjust="0"/>
  </p:normalViewPr>
  <p:slideViewPr>
    <p:cSldViewPr snapToGrid="0" snapToObjects="1">
      <p:cViewPr varScale="1">
        <p:scale>
          <a:sx n="110" d="100"/>
          <a:sy n="110" d="100"/>
        </p:scale>
        <p:origin x="1584" y="108"/>
      </p:cViewPr>
      <p:guideLst>
        <p:guide orient="horz" pos="4147"/>
        <p:guide pos="268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E99C953-A31E-AC46-BC49-0CE45714EA88}" type="datetimeFigureOut">
              <a:rPr lang="it-IT" smtClean="0"/>
              <a:t>30/10/2017</a:t>
            </a:fld>
            <a:endParaRPr lang="it-IT"/>
          </a:p>
        </p:txBody>
      </p:sp>
      <p:sp>
        <p:nvSpPr>
          <p:cNvPr id="4" name="Segnaposto piè di pa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54B951F-2C64-054F-8A19-C2664486AC8C}" type="slidenum">
              <a:rPr lang="it-IT" smtClean="0"/>
              <a:t>‹N›</a:t>
            </a:fld>
            <a:endParaRPr lang="it-IT"/>
          </a:p>
        </p:txBody>
      </p:sp>
    </p:spTree>
    <p:extLst>
      <p:ext uri="{BB962C8B-B14F-4D97-AF65-F5344CB8AC3E}">
        <p14:creationId xmlns:p14="http://schemas.microsoft.com/office/powerpoint/2010/main" val="42535687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CB0BA1-D116-EE43-941C-2239A6E2810D}" type="datetimeFigureOut">
              <a:rPr lang="it-IT" smtClean="0"/>
              <a:t>30/10/2017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2D94A9-1535-F348-9793-7B37BE4DA87B}" type="slidenum">
              <a:rPr lang="it-IT" smtClean="0"/>
              <a:t>‹N›</a:t>
            </a:fld>
            <a:endParaRPr lang="it-IT"/>
          </a:p>
        </p:txBody>
      </p:sp>
    </p:spTree>
    <p:extLst>
      <p:ext uri="{BB962C8B-B14F-4D97-AF65-F5344CB8AC3E}">
        <p14:creationId xmlns:p14="http://schemas.microsoft.com/office/powerpoint/2010/main" val="232062074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680C9A37-2F6B-D841-8108-A1750B45E513}" type="datetime1">
              <a:rPr lang="it-IT" smtClean="0"/>
              <a:t>30/10/2017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121BA9E-CF39-5A4C-A796-CE277B4E7A22}" type="slidenum">
              <a:rPr lang="it-IT" smtClean="0"/>
              <a:t>‹N›</a:t>
            </a:fld>
            <a:endParaRPr lang="it-IT"/>
          </a:p>
        </p:txBody>
      </p:sp>
      <p:sp>
        <p:nvSpPr>
          <p:cNvPr id="8" name="Segnaposto titolo 1"/>
          <p:cNvSpPr>
            <a:spLocks noGrp="1"/>
          </p:cNvSpPr>
          <p:nvPr>
            <p:ph type="title" hasCustomPrompt="1"/>
          </p:nvPr>
        </p:nvSpPr>
        <p:spPr>
          <a:xfrm>
            <a:off x="1559623" y="2182951"/>
            <a:ext cx="5544784" cy="1034104"/>
          </a:xfrm>
          <a:prstGeom prst="rect">
            <a:avLst/>
          </a:prstGeom>
        </p:spPr>
        <p:txBody>
          <a:bodyPr vert="horz" lIns="91440" tIns="45720" rIns="91440" bIns="45720" rtlCol="0" anchor="t">
            <a:normAutofit/>
          </a:bodyPr>
          <a:lstStyle>
            <a:lvl1pPr>
              <a:defRPr>
                <a:solidFill>
                  <a:schemeClr val="bg1"/>
                </a:solidFill>
              </a:defRPr>
            </a:lvl1pPr>
          </a:lstStyle>
          <a:p>
            <a:r>
              <a:rPr lang="it-IT" dirty="0" smtClean="0"/>
              <a:t>Titolo giornata</a:t>
            </a:r>
            <a:br>
              <a:rPr lang="it-IT" dirty="0" smtClean="0"/>
            </a:br>
            <a:r>
              <a:rPr lang="it-IT" dirty="0" smtClean="0"/>
              <a:t>formativa</a:t>
            </a:r>
            <a:endParaRPr lang="it-IT" dirty="0"/>
          </a:p>
        </p:txBody>
      </p:sp>
      <p:sp>
        <p:nvSpPr>
          <p:cNvPr id="9" name="Segnaposto testo 2"/>
          <p:cNvSpPr>
            <a:spLocks noGrp="1"/>
          </p:cNvSpPr>
          <p:nvPr>
            <p:ph idx="1" hasCustomPrompt="1"/>
          </p:nvPr>
        </p:nvSpPr>
        <p:spPr>
          <a:xfrm>
            <a:off x="1559622" y="3378231"/>
            <a:ext cx="5544785" cy="1160460"/>
          </a:xfrm>
          <a:prstGeom prst="rect">
            <a:avLst/>
          </a:prstGeom>
        </p:spPr>
        <p:txBody>
          <a:bodyPr vert="horz" lIns="91440" tIns="45720" rIns="91440" bIns="45720" rtlCol="0">
            <a:normAutofit/>
          </a:bodyPr>
          <a:lstStyle>
            <a:lvl1pPr>
              <a:defRPr>
                <a:solidFill>
                  <a:srgbClr val="FFFFFF"/>
                </a:solidFill>
              </a:defRPr>
            </a:lvl1pPr>
          </a:lstStyle>
          <a:p>
            <a:pPr lvl="0"/>
            <a:r>
              <a:rPr lang="it-IT" dirty="0" smtClean="0"/>
              <a:t>Sottotitolo giornata</a:t>
            </a:r>
          </a:p>
          <a:p>
            <a:pPr lvl="0"/>
            <a:r>
              <a:rPr lang="it-IT" dirty="0" smtClean="0"/>
              <a:t>formativa</a:t>
            </a:r>
            <a:endParaRPr lang="it-IT" dirty="0"/>
          </a:p>
        </p:txBody>
      </p:sp>
      <p:sp>
        <p:nvSpPr>
          <p:cNvPr id="11" name="Segnaposto testo 2"/>
          <p:cNvSpPr>
            <a:spLocks noGrp="1"/>
          </p:cNvSpPr>
          <p:nvPr>
            <p:ph idx="13" hasCustomPrompt="1"/>
          </p:nvPr>
        </p:nvSpPr>
        <p:spPr>
          <a:xfrm>
            <a:off x="1559622" y="4757890"/>
            <a:ext cx="5544785" cy="1160460"/>
          </a:xfrm>
          <a:prstGeom prst="rect">
            <a:avLst/>
          </a:prstGeom>
        </p:spPr>
        <p:txBody>
          <a:bodyPr vert="horz" lIns="91440" tIns="45720" rIns="91440" bIns="45720" rtlCol="0">
            <a:normAutofit/>
          </a:bodyPr>
          <a:lstStyle>
            <a:lvl1pPr>
              <a:defRPr sz="1800" baseline="0">
                <a:solidFill>
                  <a:srgbClr val="FFFFFF"/>
                </a:solidFill>
              </a:defRPr>
            </a:lvl1pPr>
          </a:lstStyle>
          <a:p>
            <a:pPr lvl="0"/>
            <a:r>
              <a:rPr lang="it-IT" dirty="0" smtClean="0"/>
              <a:t>Luogo e data</a:t>
            </a:r>
          </a:p>
          <a:p>
            <a:pPr lvl="0"/>
            <a:r>
              <a:rPr lang="it-IT" dirty="0" smtClean="0"/>
              <a:t>Nome e Cognome docente</a:t>
            </a:r>
            <a:endParaRPr lang="it-IT" dirty="0"/>
          </a:p>
        </p:txBody>
      </p:sp>
    </p:spTree>
    <p:extLst>
      <p:ext uri="{BB962C8B-B14F-4D97-AF65-F5344CB8AC3E}">
        <p14:creationId xmlns:p14="http://schemas.microsoft.com/office/powerpoint/2010/main" val="381820162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F897EDB2-D7A8-534C-ADBB-0D2E1AA136F6}" type="datetime1">
              <a:rPr lang="it-IT" smtClean="0"/>
              <a:t>30/10/2017</a:t>
            </a:fld>
            <a:endParaRPr lang="it-IT"/>
          </a:p>
        </p:txBody>
      </p:sp>
      <p:sp>
        <p:nvSpPr>
          <p:cNvPr id="4" name="Segnaposto piè di pagina 3"/>
          <p:cNvSpPr>
            <a:spLocks noGrp="1"/>
          </p:cNvSpPr>
          <p:nvPr>
            <p:ph type="ftr" sz="quarter" idx="11"/>
          </p:nvPr>
        </p:nvSpPr>
        <p:spPr/>
        <p:txBody>
          <a:bodyPr/>
          <a:lstStyle/>
          <a:p>
            <a:endParaRPr lang="it-IT" dirty="0"/>
          </a:p>
        </p:txBody>
      </p:sp>
      <p:sp>
        <p:nvSpPr>
          <p:cNvPr id="5" name="Segnaposto numero diapositiva 4"/>
          <p:cNvSpPr>
            <a:spLocks noGrp="1"/>
          </p:cNvSpPr>
          <p:nvPr>
            <p:ph type="sldNum" sz="quarter" idx="12"/>
          </p:nvPr>
        </p:nvSpPr>
        <p:spPr/>
        <p:txBody>
          <a:bodyPr/>
          <a:lstStyle/>
          <a:p>
            <a:fld id="{C121BA9E-CF39-5A4C-A796-CE277B4E7A22}" type="slidenum">
              <a:rPr lang="it-IT" smtClean="0"/>
              <a:pPr/>
              <a:t>‹N›</a:t>
            </a:fld>
            <a:endParaRPr lang="it-IT" dirty="0"/>
          </a:p>
        </p:txBody>
      </p:sp>
      <p:sp>
        <p:nvSpPr>
          <p:cNvPr id="6" name="Segnaposto titolo 1"/>
          <p:cNvSpPr>
            <a:spLocks noGrp="1"/>
          </p:cNvSpPr>
          <p:nvPr>
            <p:ph type="title" hasCustomPrompt="1"/>
          </p:nvPr>
        </p:nvSpPr>
        <p:spPr>
          <a:xfrm>
            <a:off x="1559623" y="2182951"/>
            <a:ext cx="5544784" cy="1034104"/>
          </a:xfrm>
          <a:prstGeom prst="rect">
            <a:avLst/>
          </a:prstGeom>
        </p:spPr>
        <p:txBody>
          <a:bodyPr vert="horz" lIns="91440" tIns="45720" rIns="91440" bIns="45720" rtlCol="0" anchor="t">
            <a:normAutofit/>
          </a:bodyPr>
          <a:lstStyle/>
          <a:p>
            <a:r>
              <a:rPr lang="it-IT" dirty="0" smtClean="0"/>
              <a:t>Titolo apertura</a:t>
            </a:r>
            <a:br>
              <a:rPr lang="it-IT" dirty="0" smtClean="0"/>
            </a:br>
            <a:r>
              <a:rPr lang="it-IT" dirty="0" smtClean="0"/>
              <a:t>argomento</a:t>
            </a:r>
            <a:endParaRPr lang="it-IT" dirty="0"/>
          </a:p>
        </p:txBody>
      </p:sp>
      <p:sp>
        <p:nvSpPr>
          <p:cNvPr id="7" name="Segnaposto testo 2"/>
          <p:cNvSpPr>
            <a:spLocks noGrp="1"/>
          </p:cNvSpPr>
          <p:nvPr>
            <p:ph idx="1" hasCustomPrompt="1"/>
          </p:nvPr>
        </p:nvSpPr>
        <p:spPr>
          <a:xfrm>
            <a:off x="1559622" y="3378231"/>
            <a:ext cx="5544785" cy="1160460"/>
          </a:xfrm>
          <a:prstGeom prst="rect">
            <a:avLst/>
          </a:prstGeom>
        </p:spPr>
        <p:txBody>
          <a:bodyPr vert="horz" lIns="91440" tIns="45720" rIns="91440" bIns="45720" rtlCol="0">
            <a:normAutofit/>
          </a:bodyPr>
          <a:lstStyle>
            <a:lvl1pPr>
              <a:defRPr sz="2500">
                <a:latin typeface="Arial"/>
                <a:cs typeface="Arial"/>
              </a:defRPr>
            </a:lvl1pPr>
          </a:lstStyle>
          <a:p>
            <a:pPr lvl="0"/>
            <a:r>
              <a:rPr lang="it-IT" dirty="0" smtClean="0"/>
              <a:t>Sottotitolo apertura</a:t>
            </a:r>
          </a:p>
          <a:p>
            <a:pPr lvl="0"/>
            <a:r>
              <a:rPr lang="it-IT" dirty="0" smtClean="0"/>
              <a:t>argomento</a:t>
            </a:r>
            <a:endParaRPr lang="it-IT" dirty="0"/>
          </a:p>
        </p:txBody>
      </p:sp>
    </p:spTree>
    <p:extLst>
      <p:ext uri="{BB962C8B-B14F-4D97-AF65-F5344CB8AC3E}">
        <p14:creationId xmlns:p14="http://schemas.microsoft.com/office/powerpoint/2010/main" val="316749883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a:xfrm>
            <a:off x="1399676" y="1600200"/>
            <a:ext cx="7166474" cy="4331043"/>
          </a:xfrm>
        </p:spPr>
        <p:txBody>
          <a:bodyPr>
            <a:normAutofit/>
          </a:bodyPr>
          <a:lstStyle>
            <a:lvl1pPr>
              <a:lnSpc>
                <a:spcPts val="2300"/>
              </a:lnSpc>
              <a:defRPr sz="1600">
                <a:solidFill>
                  <a:schemeClr val="tx1"/>
                </a:solidFill>
                <a:latin typeface="Arial"/>
                <a:cs typeface="Arial"/>
              </a:defRPr>
            </a:lvl1pPr>
            <a:lvl2pPr>
              <a:lnSpc>
                <a:spcPts val="2300"/>
              </a:lnSpc>
              <a:defRPr sz="1600">
                <a:solidFill>
                  <a:schemeClr val="tx1"/>
                </a:solidFill>
                <a:latin typeface="Arial"/>
                <a:cs typeface="Arial"/>
              </a:defRPr>
            </a:lvl2pPr>
            <a:lvl3pPr>
              <a:lnSpc>
                <a:spcPts val="2300"/>
              </a:lnSpc>
              <a:defRPr sz="1600">
                <a:solidFill>
                  <a:schemeClr val="tx1"/>
                </a:solidFill>
                <a:latin typeface="Arial"/>
                <a:cs typeface="Arial"/>
              </a:defRPr>
            </a:lvl3pPr>
            <a:lvl4pPr>
              <a:lnSpc>
                <a:spcPts val="2300"/>
              </a:lnSpc>
              <a:defRPr sz="1600">
                <a:solidFill>
                  <a:schemeClr val="tx1"/>
                </a:solidFill>
                <a:latin typeface="Arial"/>
                <a:cs typeface="Arial"/>
              </a:defRPr>
            </a:lvl4pPr>
            <a:lvl5pPr>
              <a:lnSpc>
                <a:spcPts val="2300"/>
              </a:lnSpc>
              <a:defRPr sz="1600">
                <a:solidFill>
                  <a:schemeClr val="tx1"/>
                </a:solidFill>
                <a:latin typeface="Arial"/>
                <a:cs typeface="Arial"/>
              </a:defRPr>
            </a:lvl5p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10"/>
          </p:nvPr>
        </p:nvSpPr>
        <p:spPr/>
        <p:txBody>
          <a:bodyPr/>
          <a:lstStyle/>
          <a:p>
            <a:fld id="{2F9D3CCF-5FE4-3843-A428-E4CD75F13637}" type="datetime1">
              <a:rPr lang="it-IT" smtClean="0"/>
              <a:t>30/10/2017</a:t>
            </a:fld>
            <a:endParaRPr lang="it-IT"/>
          </a:p>
        </p:txBody>
      </p:sp>
      <p:sp>
        <p:nvSpPr>
          <p:cNvPr id="5" name="Segnaposto piè di pagina 4"/>
          <p:cNvSpPr>
            <a:spLocks noGrp="1"/>
          </p:cNvSpPr>
          <p:nvPr>
            <p:ph type="ftr" sz="quarter" idx="11"/>
          </p:nvPr>
        </p:nvSpPr>
        <p:spPr/>
        <p:txBody>
          <a:bodyPr/>
          <a:lstStyle/>
          <a:p>
            <a:endParaRPr lang="it-IT" dirty="0"/>
          </a:p>
        </p:txBody>
      </p:sp>
      <p:sp>
        <p:nvSpPr>
          <p:cNvPr id="6" name="Segnaposto numero diapositiva 5"/>
          <p:cNvSpPr>
            <a:spLocks noGrp="1"/>
          </p:cNvSpPr>
          <p:nvPr>
            <p:ph type="sldNum" sz="quarter" idx="12"/>
          </p:nvPr>
        </p:nvSpPr>
        <p:spPr/>
        <p:txBody>
          <a:bodyPr/>
          <a:lstStyle/>
          <a:p>
            <a:fld id="{C121BA9E-CF39-5A4C-A796-CE277B4E7A22}" type="slidenum">
              <a:rPr lang="it-IT" smtClean="0"/>
              <a:t>‹N›</a:t>
            </a:fld>
            <a:endParaRPr lang="it-IT" dirty="0"/>
          </a:p>
        </p:txBody>
      </p:sp>
      <p:sp>
        <p:nvSpPr>
          <p:cNvPr id="9" name="Titolo 1"/>
          <p:cNvSpPr>
            <a:spLocks noGrp="1"/>
          </p:cNvSpPr>
          <p:nvPr>
            <p:ph type="title"/>
          </p:nvPr>
        </p:nvSpPr>
        <p:spPr>
          <a:xfrm>
            <a:off x="1399676" y="591466"/>
            <a:ext cx="7166474" cy="877155"/>
          </a:xfrm>
        </p:spPr>
        <p:txBody>
          <a:bodyPr anchor="t">
            <a:normAutofit/>
          </a:bodyPr>
          <a:lstStyle>
            <a:lvl1pPr algn="l">
              <a:lnSpc>
                <a:spcPts val="3100"/>
              </a:lnSpc>
              <a:defRPr sz="3000" b="1">
                <a:latin typeface="Arial"/>
                <a:cs typeface="Arial"/>
              </a:defRPr>
            </a:lvl1pPr>
          </a:lstStyle>
          <a:p>
            <a:r>
              <a:rPr lang="it-IT" dirty="0" smtClean="0"/>
              <a:t>Fare clic per modificare stile</a:t>
            </a:r>
            <a:endParaRPr lang="it-IT" dirty="0"/>
          </a:p>
        </p:txBody>
      </p:sp>
    </p:spTree>
    <p:extLst>
      <p:ext uri="{BB962C8B-B14F-4D97-AF65-F5344CB8AC3E}">
        <p14:creationId xmlns:p14="http://schemas.microsoft.com/office/powerpoint/2010/main" val="25452037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uto 2">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1399676" y="1600201"/>
            <a:ext cx="3432777" cy="4332288"/>
          </a:xfrm>
        </p:spPr>
        <p:txBody>
          <a:bodyPr>
            <a:normAutofit/>
          </a:bodyPr>
          <a:lstStyle>
            <a:lvl1pPr>
              <a:lnSpc>
                <a:spcPts val="2300"/>
              </a:lnSpc>
              <a:defRPr sz="1600">
                <a:solidFill>
                  <a:srgbClr val="000000"/>
                </a:solidFill>
                <a:latin typeface="Arial"/>
                <a:cs typeface="Arial"/>
              </a:defRPr>
            </a:lvl1pPr>
            <a:lvl2pPr>
              <a:lnSpc>
                <a:spcPts val="2300"/>
              </a:lnSpc>
              <a:defRPr sz="1600">
                <a:solidFill>
                  <a:srgbClr val="000000"/>
                </a:solidFill>
                <a:latin typeface="Arial"/>
                <a:cs typeface="Arial"/>
              </a:defRPr>
            </a:lvl2pPr>
            <a:lvl3pPr>
              <a:lnSpc>
                <a:spcPts val="2300"/>
              </a:lnSpc>
              <a:defRPr sz="1600">
                <a:solidFill>
                  <a:srgbClr val="000000"/>
                </a:solidFill>
                <a:latin typeface="Arial"/>
                <a:cs typeface="Arial"/>
              </a:defRPr>
            </a:lvl3pPr>
            <a:lvl4pPr>
              <a:lnSpc>
                <a:spcPts val="2300"/>
              </a:lnSpc>
              <a:defRPr sz="1600">
                <a:solidFill>
                  <a:srgbClr val="000000"/>
                </a:solidFill>
                <a:latin typeface="Arial"/>
                <a:cs typeface="Arial"/>
              </a:defRPr>
            </a:lvl4pPr>
            <a:lvl5pPr>
              <a:lnSpc>
                <a:spcPts val="2300"/>
              </a:lnSpc>
              <a:defRPr sz="1600">
                <a:solidFill>
                  <a:srgbClr val="000000"/>
                </a:solidFill>
                <a:latin typeface="Arial"/>
                <a:cs typeface="Arial"/>
              </a:defRPr>
            </a:lvl5pPr>
            <a:lvl6pPr>
              <a:defRPr sz="1800"/>
            </a:lvl6pPr>
            <a:lvl7pPr>
              <a:defRPr sz="1800"/>
            </a:lvl7pPr>
            <a:lvl8pPr>
              <a:defRPr sz="1800"/>
            </a:lvl8pPr>
            <a:lvl9pPr>
              <a:defRPr sz="1800"/>
            </a:lvl9p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contenuto 3"/>
          <p:cNvSpPr>
            <a:spLocks noGrp="1"/>
          </p:cNvSpPr>
          <p:nvPr>
            <p:ph sz="half" idx="2"/>
          </p:nvPr>
        </p:nvSpPr>
        <p:spPr>
          <a:xfrm>
            <a:off x="5115673" y="1600200"/>
            <a:ext cx="3450477" cy="4332289"/>
          </a:xfrm>
        </p:spPr>
        <p:txBody>
          <a:bodyPr>
            <a:normAutofit/>
          </a:bodyPr>
          <a:lstStyle>
            <a:lvl1pPr>
              <a:lnSpc>
                <a:spcPts val="2300"/>
              </a:lnSpc>
              <a:defRPr sz="1600">
                <a:solidFill>
                  <a:srgbClr val="000000"/>
                </a:solidFill>
                <a:latin typeface="Arial"/>
                <a:cs typeface="Arial"/>
              </a:defRPr>
            </a:lvl1pPr>
            <a:lvl2pPr>
              <a:lnSpc>
                <a:spcPts val="2300"/>
              </a:lnSpc>
              <a:defRPr sz="1600">
                <a:solidFill>
                  <a:srgbClr val="000000"/>
                </a:solidFill>
                <a:latin typeface="Arial"/>
                <a:cs typeface="Arial"/>
              </a:defRPr>
            </a:lvl2pPr>
            <a:lvl3pPr>
              <a:lnSpc>
                <a:spcPts val="2300"/>
              </a:lnSpc>
              <a:defRPr sz="1600">
                <a:solidFill>
                  <a:srgbClr val="000000"/>
                </a:solidFill>
                <a:latin typeface="Arial"/>
                <a:cs typeface="Arial"/>
              </a:defRPr>
            </a:lvl3pPr>
            <a:lvl4pPr>
              <a:lnSpc>
                <a:spcPts val="2300"/>
              </a:lnSpc>
              <a:defRPr sz="1600">
                <a:solidFill>
                  <a:srgbClr val="000000"/>
                </a:solidFill>
                <a:latin typeface="Arial"/>
                <a:cs typeface="Arial"/>
              </a:defRPr>
            </a:lvl4pPr>
            <a:lvl5pPr>
              <a:lnSpc>
                <a:spcPts val="2300"/>
              </a:lnSpc>
              <a:defRPr sz="1600">
                <a:solidFill>
                  <a:srgbClr val="000000"/>
                </a:solidFill>
                <a:latin typeface="Arial"/>
                <a:cs typeface="Arial"/>
              </a:defRPr>
            </a:lvl5pPr>
            <a:lvl6pPr>
              <a:defRPr sz="1800"/>
            </a:lvl6pPr>
            <a:lvl7pPr>
              <a:defRPr sz="1800"/>
            </a:lvl7pPr>
            <a:lvl8pPr>
              <a:defRPr sz="1800"/>
            </a:lvl8pPr>
            <a:lvl9pPr>
              <a:defRPr sz="1800"/>
            </a:lvl9p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5" name="Segnaposto data 4"/>
          <p:cNvSpPr>
            <a:spLocks noGrp="1"/>
          </p:cNvSpPr>
          <p:nvPr>
            <p:ph type="dt" sz="half" idx="10"/>
          </p:nvPr>
        </p:nvSpPr>
        <p:spPr/>
        <p:txBody>
          <a:bodyPr/>
          <a:lstStyle/>
          <a:p>
            <a:fld id="{E5CD9771-6815-6F42-B3FA-7C9218626992}" type="datetime1">
              <a:rPr lang="it-IT" smtClean="0"/>
              <a:t>30/10/2017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121BA9E-CF39-5A4C-A796-CE277B4E7A22}" type="slidenum">
              <a:rPr lang="it-IT" smtClean="0"/>
              <a:t>‹N›</a:t>
            </a:fld>
            <a:endParaRPr lang="it-IT"/>
          </a:p>
        </p:txBody>
      </p:sp>
      <p:sp>
        <p:nvSpPr>
          <p:cNvPr id="8" name="Titolo 1"/>
          <p:cNvSpPr>
            <a:spLocks noGrp="1"/>
          </p:cNvSpPr>
          <p:nvPr>
            <p:ph type="title"/>
          </p:nvPr>
        </p:nvSpPr>
        <p:spPr>
          <a:xfrm>
            <a:off x="1399676" y="591466"/>
            <a:ext cx="7166474" cy="877155"/>
          </a:xfrm>
        </p:spPr>
        <p:txBody>
          <a:bodyPr anchor="t">
            <a:normAutofit/>
          </a:bodyPr>
          <a:lstStyle>
            <a:lvl1pPr algn="l">
              <a:lnSpc>
                <a:spcPts val="3100"/>
              </a:lnSpc>
              <a:defRPr sz="3000" b="1">
                <a:latin typeface="Arial"/>
                <a:cs typeface="Arial"/>
              </a:defRPr>
            </a:lvl1pPr>
          </a:lstStyle>
          <a:p>
            <a:r>
              <a:rPr lang="it-IT" dirty="0" smtClean="0"/>
              <a:t>Fare clic per modificare stile</a:t>
            </a:r>
            <a:endParaRPr lang="it-IT" dirty="0"/>
          </a:p>
        </p:txBody>
      </p:sp>
    </p:spTree>
    <p:extLst>
      <p:ext uri="{BB962C8B-B14F-4D97-AF65-F5344CB8AC3E}">
        <p14:creationId xmlns:p14="http://schemas.microsoft.com/office/powerpoint/2010/main" val="35909894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1399676" y="1535113"/>
            <a:ext cx="3432778" cy="639762"/>
          </a:xfrm>
        </p:spPr>
        <p:txBody>
          <a:bodyPr anchor="t">
            <a:normAutofit/>
          </a:bodyPr>
          <a:lstStyle>
            <a:lvl1pPr marL="0" indent="0">
              <a:lnSpc>
                <a:spcPts val="2300"/>
              </a:lnSpc>
              <a:buNone/>
              <a:defRPr sz="16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smtClean="0"/>
              <a:t>Fare clic per modificare gli stili del testo dello schema</a:t>
            </a:r>
          </a:p>
        </p:txBody>
      </p:sp>
      <p:sp>
        <p:nvSpPr>
          <p:cNvPr id="5" name="Segnaposto testo 4"/>
          <p:cNvSpPr>
            <a:spLocks noGrp="1"/>
          </p:cNvSpPr>
          <p:nvPr>
            <p:ph type="body" sz="quarter" idx="3"/>
          </p:nvPr>
        </p:nvSpPr>
        <p:spPr>
          <a:xfrm>
            <a:off x="5115673" y="1535113"/>
            <a:ext cx="3450477" cy="639762"/>
          </a:xfrm>
        </p:spPr>
        <p:txBody>
          <a:bodyPr anchor="t">
            <a:normAutofit/>
          </a:bodyPr>
          <a:lstStyle>
            <a:lvl1pPr marL="0" indent="0">
              <a:lnSpc>
                <a:spcPts val="2300"/>
              </a:lnSpc>
              <a:buNone/>
              <a:defRPr sz="1600" b="1">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smtClean="0"/>
              <a:t>Fare clic per modificare gli stili del testo dello schema</a:t>
            </a:r>
          </a:p>
        </p:txBody>
      </p:sp>
      <p:sp>
        <p:nvSpPr>
          <p:cNvPr id="7" name="Segnaposto data 6"/>
          <p:cNvSpPr>
            <a:spLocks noGrp="1"/>
          </p:cNvSpPr>
          <p:nvPr>
            <p:ph type="dt" sz="half" idx="10"/>
          </p:nvPr>
        </p:nvSpPr>
        <p:spPr/>
        <p:txBody>
          <a:bodyPr/>
          <a:lstStyle/>
          <a:p>
            <a:fld id="{79AB80DF-865C-6E43-A362-0E7101210063}" type="datetime1">
              <a:rPr lang="it-IT" smtClean="0"/>
              <a:t>30/10/2017</a:t>
            </a:fld>
            <a:endParaRPr lang="it-IT" dirty="0"/>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C121BA9E-CF39-5A4C-A796-CE277B4E7A22}" type="slidenum">
              <a:rPr lang="it-IT" smtClean="0"/>
              <a:t>‹N›</a:t>
            </a:fld>
            <a:endParaRPr lang="it-IT"/>
          </a:p>
        </p:txBody>
      </p:sp>
      <p:sp>
        <p:nvSpPr>
          <p:cNvPr id="10" name="Titolo 1"/>
          <p:cNvSpPr>
            <a:spLocks noGrp="1"/>
          </p:cNvSpPr>
          <p:nvPr>
            <p:ph type="title"/>
          </p:nvPr>
        </p:nvSpPr>
        <p:spPr>
          <a:xfrm>
            <a:off x="1399676" y="591466"/>
            <a:ext cx="7166474" cy="877155"/>
          </a:xfrm>
        </p:spPr>
        <p:txBody>
          <a:bodyPr anchor="t">
            <a:normAutofit/>
          </a:bodyPr>
          <a:lstStyle>
            <a:lvl1pPr algn="l">
              <a:lnSpc>
                <a:spcPts val="3100"/>
              </a:lnSpc>
              <a:defRPr sz="3000" b="1">
                <a:latin typeface="Arial"/>
                <a:cs typeface="Arial"/>
              </a:defRPr>
            </a:lvl1pPr>
          </a:lstStyle>
          <a:p>
            <a:r>
              <a:rPr lang="it-IT" dirty="0" smtClean="0"/>
              <a:t>Fare clic per modificare stile</a:t>
            </a:r>
            <a:endParaRPr lang="it-IT" dirty="0"/>
          </a:p>
        </p:txBody>
      </p:sp>
      <p:sp>
        <p:nvSpPr>
          <p:cNvPr id="11" name="Segnaposto contenuto 2"/>
          <p:cNvSpPr>
            <a:spLocks noGrp="1"/>
          </p:cNvSpPr>
          <p:nvPr>
            <p:ph sz="half" idx="13"/>
          </p:nvPr>
        </p:nvSpPr>
        <p:spPr>
          <a:xfrm>
            <a:off x="1399676" y="2352271"/>
            <a:ext cx="3432777" cy="3580217"/>
          </a:xfrm>
        </p:spPr>
        <p:txBody>
          <a:bodyPr>
            <a:normAutofit/>
          </a:bodyPr>
          <a:lstStyle>
            <a:lvl1pPr>
              <a:lnSpc>
                <a:spcPts val="2300"/>
              </a:lnSpc>
              <a:defRPr sz="1600">
                <a:solidFill>
                  <a:srgbClr val="000000"/>
                </a:solidFill>
                <a:latin typeface="Arial"/>
                <a:cs typeface="Arial"/>
              </a:defRPr>
            </a:lvl1pPr>
            <a:lvl2pPr>
              <a:lnSpc>
                <a:spcPts val="2300"/>
              </a:lnSpc>
              <a:defRPr sz="1600">
                <a:solidFill>
                  <a:srgbClr val="000000"/>
                </a:solidFill>
                <a:latin typeface="Arial"/>
                <a:cs typeface="Arial"/>
              </a:defRPr>
            </a:lvl2pPr>
            <a:lvl3pPr>
              <a:lnSpc>
                <a:spcPts val="2300"/>
              </a:lnSpc>
              <a:defRPr sz="1600">
                <a:solidFill>
                  <a:srgbClr val="000000"/>
                </a:solidFill>
                <a:latin typeface="Arial"/>
                <a:cs typeface="Arial"/>
              </a:defRPr>
            </a:lvl3pPr>
            <a:lvl4pPr>
              <a:lnSpc>
                <a:spcPts val="2300"/>
              </a:lnSpc>
              <a:defRPr sz="1600">
                <a:solidFill>
                  <a:srgbClr val="000000"/>
                </a:solidFill>
                <a:latin typeface="Arial"/>
                <a:cs typeface="Arial"/>
              </a:defRPr>
            </a:lvl4pPr>
            <a:lvl5pPr>
              <a:lnSpc>
                <a:spcPts val="2300"/>
              </a:lnSpc>
              <a:defRPr sz="1600">
                <a:solidFill>
                  <a:srgbClr val="000000"/>
                </a:solidFill>
                <a:latin typeface="Arial"/>
                <a:cs typeface="Arial"/>
              </a:defRPr>
            </a:lvl5pPr>
            <a:lvl6pPr>
              <a:defRPr sz="1800"/>
            </a:lvl6pPr>
            <a:lvl7pPr>
              <a:defRPr sz="1800"/>
            </a:lvl7pPr>
            <a:lvl8pPr>
              <a:defRPr sz="1800"/>
            </a:lvl8pPr>
            <a:lvl9pPr>
              <a:defRPr sz="1800"/>
            </a:lvl9p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12" name="Segnaposto contenuto 3"/>
          <p:cNvSpPr>
            <a:spLocks noGrp="1"/>
          </p:cNvSpPr>
          <p:nvPr>
            <p:ph sz="half" idx="2"/>
          </p:nvPr>
        </p:nvSpPr>
        <p:spPr>
          <a:xfrm>
            <a:off x="5115673" y="2352271"/>
            <a:ext cx="3450477" cy="3571878"/>
          </a:xfrm>
        </p:spPr>
        <p:txBody>
          <a:bodyPr>
            <a:normAutofit/>
          </a:bodyPr>
          <a:lstStyle>
            <a:lvl1pPr>
              <a:lnSpc>
                <a:spcPts val="2300"/>
              </a:lnSpc>
              <a:defRPr sz="1600">
                <a:solidFill>
                  <a:srgbClr val="000000"/>
                </a:solidFill>
                <a:latin typeface="Arial"/>
                <a:cs typeface="Arial"/>
              </a:defRPr>
            </a:lvl1pPr>
            <a:lvl2pPr>
              <a:lnSpc>
                <a:spcPts val="2300"/>
              </a:lnSpc>
              <a:defRPr sz="1600">
                <a:solidFill>
                  <a:srgbClr val="000000"/>
                </a:solidFill>
                <a:latin typeface="Arial"/>
                <a:cs typeface="Arial"/>
              </a:defRPr>
            </a:lvl2pPr>
            <a:lvl3pPr>
              <a:lnSpc>
                <a:spcPts val="2300"/>
              </a:lnSpc>
              <a:defRPr sz="1600">
                <a:solidFill>
                  <a:srgbClr val="000000"/>
                </a:solidFill>
                <a:latin typeface="Arial"/>
                <a:cs typeface="Arial"/>
              </a:defRPr>
            </a:lvl3pPr>
            <a:lvl4pPr>
              <a:lnSpc>
                <a:spcPts val="2300"/>
              </a:lnSpc>
              <a:defRPr sz="1600">
                <a:solidFill>
                  <a:srgbClr val="000000"/>
                </a:solidFill>
                <a:latin typeface="Arial"/>
                <a:cs typeface="Arial"/>
              </a:defRPr>
            </a:lvl4pPr>
            <a:lvl5pPr>
              <a:lnSpc>
                <a:spcPts val="2300"/>
              </a:lnSpc>
              <a:defRPr sz="1600">
                <a:solidFill>
                  <a:srgbClr val="000000"/>
                </a:solidFill>
                <a:latin typeface="Arial"/>
                <a:cs typeface="Arial"/>
              </a:defRPr>
            </a:lvl5pPr>
            <a:lvl6pPr>
              <a:defRPr sz="1800"/>
            </a:lvl6pPr>
            <a:lvl7pPr>
              <a:defRPr sz="1800"/>
            </a:lvl7pPr>
            <a:lvl8pPr>
              <a:defRPr sz="1800"/>
            </a:lvl8pPr>
            <a:lvl9pPr>
              <a:defRPr sz="1800"/>
            </a:lvl9pPr>
          </a:lstStyle>
          <a:p>
            <a:pPr lvl="0"/>
            <a:r>
              <a:rPr lang="it-IT" dirty="0" smtClean="0"/>
              <a:t>Fare clic per modificare gli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Tree>
    <p:extLst>
      <p:ext uri="{BB962C8B-B14F-4D97-AF65-F5344CB8AC3E}">
        <p14:creationId xmlns:p14="http://schemas.microsoft.com/office/powerpoint/2010/main" val="3254104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F6D2CFC0-43CE-E744-A6F4-D0319C0A71FF}" type="datetime1">
              <a:rPr lang="it-IT" smtClean="0"/>
              <a:t>30/10/2017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C121BA9E-CF39-5A4C-A796-CE277B4E7A22}" type="slidenum">
              <a:rPr lang="it-IT" smtClean="0"/>
              <a:t>‹N›</a:t>
            </a:fld>
            <a:endParaRPr lang="it-IT"/>
          </a:p>
        </p:txBody>
      </p:sp>
      <p:sp>
        <p:nvSpPr>
          <p:cNvPr id="6" name="Titolo 1"/>
          <p:cNvSpPr>
            <a:spLocks noGrp="1"/>
          </p:cNvSpPr>
          <p:nvPr>
            <p:ph type="title"/>
          </p:nvPr>
        </p:nvSpPr>
        <p:spPr>
          <a:xfrm>
            <a:off x="1399676" y="591466"/>
            <a:ext cx="7166474" cy="877155"/>
          </a:xfrm>
        </p:spPr>
        <p:txBody>
          <a:bodyPr anchor="t">
            <a:normAutofit/>
          </a:bodyPr>
          <a:lstStyle>
            <a:lvl1pPr algn="l">
              <a:lnSpc>
                <a:spcPts val="3100"/>
              </a:lnSpc>
              <a:defRPr sz="3000" b="1">
                <a:latin typeface="Arial"/>
                <a:cs typeface="Arial"/>
              </a:defRPr>
            </a:lvl1pPr>
          </a:lstStyle>
          <a:p>
            <a:r>
              <a:rPr lang="it-IT" dirty="0" smtClean="0"/>
              <a:t>Fare clic per modificare stile</a:t>
            </a:r>
            <a:endParaRPr lang="it-IT" dirty="0"/>
          </a:p>
        </p:txBody>
      </p:sp>
    </p:spTree>
    <p:extLst>
      <p:ext uri="{BB962C8B-B14F-4D97-AF65-F5344CB8AC3E}">
        <p14:creationId xmlns:p14="http://schemas.microsoft.com/office/powerpoint/2010/main" val="54901470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3CC4479-F5CA-774F-BBE9-F9952832DED6}" type="datetime1">
              <a:rPr lang="it-IT" smtClean="0"/>
              <a:t>30/10/2017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C121BA9E-CF39-5A4C-A796-CE277B4E7A22}" type="slidenum">
              <a:rPr lang="it-IT" smtClean="0"/>
              <a:t>‹N›</a:t>
            </a:fld>
            <a:endParaRPr lang="it-IT"/>
          </a:p>
        </p:txBody>
      </p:sp>
    </p:spTree>
    <p:extLst>
      <p:ext uri="{BB962C8B-B14F-4D97-AF65-F5344CB8AC3E}">
        <p14:creationId xmlns:p14="http://schemas.microsoft.com/office/powerpoint/2010/main" val="888436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392238" y="4800600"/>
            <a:ext cx="7173912" cy="566738"/>
          </a:xfrm>
        </p:spPr>
        <p:txBody>
          <a:bodyPr anchor="t">
            <a:normAutofit/>
          </a:bodyPr>
          <a:lstStyle>
            <a:lvl1pPr algn="l">
              <a:defRPr sz="1600" b="1">
                <a:latin typeface="Arial"/>
                <a:cs typeface="Arial"/>
              </a:defRPr>
            </a:lvl1pPr>
          </a:lstStyle>
          <a:p>
            <a:r>
              <a:rPr lang="it-IT" dirty="0" smtClean="0"/>
              <a:t>Fare clic per modificare stile</a:t>
            </a:r>
            <a:endParaRPr lang="it-IT" dirty="0"/>
          </a:p>
        </p:txBody>
      </p:sp>
      <p:sp>
        <p:nvSpPr>
          <p:cNvPr id="3" name="Segnaposto immagine 2"/>
          <p:cNvSpPr>
            <a:spLocks noGrp="1"/>
          </p:cNvSpPr>
          <p:nvPr>
            <p:ph type="pic" idx="1"/>
          </p:nvPr>
        </p:nvSpPr>
        <p:spPr>
          <a:xfrm>
            <a:off x="1392238" y="612775"/>
            <a:ext cx="7173912"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1392238" y="5367338"/>
            <a:ext cx="7173912" cy="613569"/>
          </a:xfrm>
        </p:spPr>
        <p:txBody>
          <a:bodyPr anchor="t">
            <a:normAutofit/>
          </a:bodyPr>
          <a:lstStyle>
            <a:lvl1pPr marL="0" indent="0">
              <a:lnSpc>
                <a:spcPts val="2300"/>
              </a:lnSpc>
              <a:buNone/>
              <a:defRPr sz="16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smtClean="0"/>
              <a:t>Fare clic per modificare gli stili del testo dello schema</a:t>
            </a:r>
          </a:p>
        </p:txBody>
      </p:sp>
      <p:sp>
        <p:nvSpPr>
          <p:cNvPr id="5" name="Segnaposto data 4"/>
          <p:cNvSpPr>
            <a:spLocks noGrp="1"/>
          </p:cNvSpPr>
          <p:nvPr>
            <p:ph type="dt" sz="half" idx="10"/>
          </p:nvPr>
        </p:nvSpPr>
        <p:spPr/>
        <p:txBody>
          <a:bodyPr/>
          <a:lstStyle/>
          <a:p>
            <a:fld id="{6E78479A-BF8F-D145-AA51-B766F35B6543}" type="datetime1">
              <a:rPr lang="it-IT" smtClean="0"/>
              <a:t>30/10/2017</a:t>
            </a:fld>
            <a:endParaRPr lang="it-IT"/>
          </a:p>
        </p:txBody>
      </p:sp>
      <p:sp>
        <p:nvSpPr>
          <p:cNvPr id="6" name="Segnaposto piè di pagina 5"/>
          <p:cNvSpPr>
            <a:spLocks noGrp="1"/>
          </p:cNvSpPr>
          <p:nvPr>
            <p:ph type="ftr" sz="quarter" idx="11"/>
          </p:nvPr>
        </p:nvSpPr>
        <p:spPr/>
        <p:txBody>
          <a:bodyPr/>
          <a:lstStyle/>
          <a:p>
            <a:endParaRPr lang="it-IT" dirty="0"/>
          </a:p>
        </p:txBody>
      </p:sp>
      <p:sp>
        <p:nvSpPr>
          <p:cNvPr id="7" name="Segnaposto numero diapositiva 6"/>
          <p:cNvSpPr>
            <a:spLocks noGrp="1"/>
          </p:cNvSpPr>
          <p:nvPr>
            <p:ph type="sldNum" sz="quarter" idx="12"/>
          </p:nvPr>
        </p:nvSpPr>
        <p:spPr/>
        <p:txBody>
          <a:bodyPr/>
          <a:lstStyle/>
          <a:p>
            <a:fld id="{C121BA9E-CF39-5A4C-A796-CE277B4E7A22}" type="slidenum">
              <a:rPr lang="it-IT" smtClean="0"/>
              <a:t>‹N›</a:t>
            </a:fld>
            <a:endParaRPr lang="it-IT"/>
          </a:p>
        </p:txBody>
      </p:sp>
    </p:spTree>
    <p:extLst>
      <p:ext uri="{BB962C8B-B14F-4D97-AF65-F5344CB8AC3E}">
        <p14:creationId xmlns:p14="http://schemas.microsoft.com/office/powerpoint/2010/main" val="375999384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1649881" y="2182951"/>
            <a:ext cx="5544784" cy="1034104"/>
          </a:xfrm>
          <a:prstGeom prst="rect">
            <a:avLst/>
          </a:prstGeom>
        </p:spPr>
        <p:txBody>
          <a:bodyPr vert="horz" lIns="91440" tIns="45720" rIns="91440" bIns="45720" rtlCol="0" anchor="t">
            <a:normAutofit/>
          </a:bodyPr>
          <a:lstStyle/>
          <a:p>
            <a:r>
              <a:rPr lang="it-IT" dirty="0" smtClean="0"/>
              <a:t>Titolo giornata formativa</a:t>
            </a:r>
            <a:endParaRPr lang="it-IT" dirty="0"/>
          </a:p>
        </p:txBody>
      </p:sp>
      <p:sp>
        <p:nvSpPr>
          <p:cNvPr id="3" name="Segnaposto testo 2"/>
          <p:cNvSpPr>
            <a:spLocks noGrp="1"/>
          </p:cNvSpPr>
          <p:nvPr>
            <p:ph type="body" idx="1"/>
          </p:nvPr>
        </p:nvSpPr>
        <p:spPr>
          <a:xfrm>
            <a:off x="1649880" y="3378231"/>
            <a:ext cx="5544785" cy="1160460"/>
          </a:xfrm>
          <a:prstGeom prst="rect">
            <a:avLst/>
          </a:prstGeom>
        </p:spPr>
        <p:txBody>
          <a:bodyPr vert="horz" lIns="91440" tIns="45720" rIns="91440" bIns="45720" rtlCol="0">
            <a:normAutofit/>
          </a:bodyPr>
          <a:lstStyle/>
          <a:p>
            <a:pPr lvl="0"/>
            <a:r>
              <a:rPr lang="it-IT" dirty="0" smtClean="0"/>
              <a:t>Sottotitolo giornata formativa</a:t>
            </a:r>
            <a:endParaRPr lang="it-IT" dirty="0"/>
          </a:p>
        </p:txBody>
      </p:sp>
      <p:sp>
        <p:nvSpPr>
          <p:cNvPr id="4" name="Segnaposto data 3"/>
          <p:cNvSpPr>
            <a:spLocks noGrp="1"/>
          </p:cNvSpPr>
          <p:nvPr>
            <p:ph type="dt" sz="half" idx="2"/>
          </p:nvPr>
        </p:nvSpPr>
        <p:spPr>
          <a:xfrm>
            <a:off x="7001930" y="6356350"/>
            <a:ext cx="9424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97EDB2-D7A8-534C-ADBB-0D2E1AA136F6}" type="datetime1">
              <a:rPr lang="it-IT" smtClean="0"/>
              <a:t>30/10/2017</a:t>
            </a:fld>
            <a:endParaRPr lang="it-IT" dirty="0"/>
          </a:p>
        </p:txBody>
      </p:sp>
      <p:sp>
        <p:nvSpPr>
          <p:cNvPr id="5" name="Segnaposto piè di pagina 4"/>
          <p:cNvSpPr>
            <a:spLocks noGrp="1"/>
          </p:cNvSpPr>
          <p:nvPr>
            <p:ph type="ftr" sz="quarter" idx="3"/>
          </p:nvPr>
        </p:nvSpPr>
        <p:spPr>
          <a:xfrm>
            <a:off x="5427134" y="6356350"/>
            <a:ext cx="135466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dirty="0"/>
          </a:p>
        </p:txBody>
      </p:sp>
      <p:sp>
        <p:nvSpPr>
          <p:cNvPr id="6" name="Segnaposto numero diapositiva 5"/>
          <p:cNvSpPr>
            <a:spLocks noGrp="1"/>
          </p:cNvSpPr>
          <p:nvPr>
            <p:ph type="sldNum" sz="quarter" idx="4"/>
          </p:nvPr>
        </p:nvSpPr>
        <p:spPr>
          <a:xfrm>
            <a:off x="3979331" y="6356350"/>
            <a:ext cx="1185333" cy="365125"/>
          </a:xfrm>
          <a:prstGeom prst="rect">
            <a:avLst/>
          </a:prstGeom>
        </p:spPr>
        <p:txBody>
          <a:bodyPr vert="horz" lIns="91440" tIns="45720" rIns="91440" bIns="45720" rtlCol="0" anchor="ctr"/>
          <a:lstStyle>
            <a:lvl1pPr algn="ctr">
              <a:defRPr sz="900">
                <a:solidFill>
                  <a:schemeClr val="tx1">
                    <a:tint val="75000"/>
                  </a:schemeClr>
                </a:solidFill>
                <a:latin typeface="Arial"/>
                <a:cs typeface="Arial"/>
              </a:defRPr>
            </a:lvl1pPr>
          </a:lstStyle>
          <a:p>
            <a:fld id="{C121BA9E-CF39-5A4C-A796-CE277B4E7A22}" type="slidenum">
              <a:rPr lang="it-IT" smtClean="0"/>
              <a:pPr/>
              <a:t>‹N›</a:t>
            </a:fld>
            <a:endParaRPr lang="it-IT" dirty="0"/>
          </a:p>
        </p:txBody>
      </p:sp>
    </p:spTree>
    <p:extLst>
      <p:ext uri="{BB962C8B-B14F-4D97-AF65-F5344CB8AC3E}">
        <p14:creationId xmlns:p14="http://schemas.microsoft.com/office/powerpoint/2010/main" val="3058033673"/>
      </p:ext>
    </p:extLst>
  </p:cSld>
  <p:clrMap bg1="lt1" tx1="dk1" bg2="lt2" tx2="dk2" accent1="accent1" accent2="accent2" accent3="accent3" accent4="accent4" accent5="accent5" accent6="accent6" hlink="hlink" folHlink="folHlink"/>
  <p:sldLayoutIdLst>
    <p:sldLayoutId id="2147483697" r:id="rId1"/>
    <p:sldLayoutId id="2147483706" r:id="rId2"/>
    <p:sldLayoutId id="2147483698" r:id="rId3"/>
    <p:sldLayoutId id="2147483700" r:id="rId4"/>
    <p:sldLayoutId id="2147483701" r:id="rId5"/>
    <p:sldLayoutId id="2147483702" r:id="rId6"/>
    <p:sldLayoutId id="2147483703" r:id="rId7"/>
    <p:sldLayoutId id="2147483705" r:id="rId8"/>
  </p:sldLayoutIdLst>
  <p:timing>
    <p:tnLst>
      <p:par>
        <p:cTn id="1" dur="indefinite" restart="never" nodeType="tmRoot"/>
      </p:par>
    </p:tnLst>
  </p:timing>
  <p:hf hdr="0" ftr="0" dt="0"/>
  <p:txStyles>
    <p:titleStyle>
      <a:lvl1pPr algn="l" defTabSz="457200" rtl="0" eaLnBrk="1" latinLnBrk="0" hangingPunct="1">
        <a:spcBef>
          <a:spcPct val="0"/>
        </a:spcBef>
        <a:buNone/>
        <a:defRPr sz="3000" kern="1200">
          <a:solidFill>
            <a:srgbClr val="004B6B"/>
          </a:solidFill>
          <a:latin typeface="Arial Black"/>
          <a:ea typeface="+mj-ea"/>
          <a:cs typeface="Arial Black"/>
        </a:defRPr>
      </a:lvl1pPr>
    </p:titleStyle>
    <p:bodyStyle>
      <a:lvl1pPr marL="0" indent="0" algn="l" defTabSz="457200" rtl="0" eaLnBrk="1" latinLnBrk="0" hangingPunct="1">
        <a:spcBef>
          <a:spcPct val="20000"/>
        </a:spcBef>
        <a:buFont typeface="Arial"/>
        <a:buNone/>
        <a:defRPr sz="2500" kern="1200">
          <a:solidFill>
            <a:srgbClr val="004B6B"/>
          </a:solidFill>
          <a:latin typeface="Arial"/>
          <a:ea typeface="+mn-ea"/>
          <a:cs typeface="Arial"/>
        </a:defRPr>
      </a:lvl1pPr>
      <a:lvl2pPr marL="457200" indent="0" algn="l" defTabSz="457200" rtl="0" eaLnBrk="1" latinLnBrk="0" hangingPunct="1">
        <a:spcBef>
          <a:spcPct val="20000"/>
        </a:spcBef>
        <a:buFont typeface="Arial"/>
        <a:buNone/>
        <a:defRPr sz="2800"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2400"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2000"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twitter.com/FondazioneIFEL" TargetMode="External"/><Relationship Id="rId7" Type="http://schemas.openxmlformats.org/officeDocument/2006/relationships/hyperlink" Target="https://www.youtube.com/user/formazioneifel" TargetMode="External"/><Relationship Id="rId2"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www.facebook.com/FondazioneIFEL/" TargetMode="Externa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Presentazione_STRUTTURA_2016-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Titolo 7"/>
          <p:cNvSpPr>
            <a:spLocks noGrp="1"/>
          </p:cNvSpPr>
          <p:nvPr>
            <p:ph type="title"/>
          </p:nvPr>
        </p:nvSpPr>
        <p:spPr>
          <a:xfrm>
            <a:off x="1481006" y="2182951"/>
            <a:ext cx="5544784" cy="3275078"/>
          </a:xfrm>
        </p:spPr>
        <p:txBody>
          <a:bodyPr/>
          <a:lstStyle/>
          <a:p>
            <a:r>
              <a:rPr lang="it-IT" dirty="0" smtClean="0"/>
              <a:t>Contrasto all’Evasione Fiscale</a:t>
            </a:r>
            <a:br>
              <a:rPr lang="it-IT" dirty="0" smtClean="0"/>
            </a:br>
            <a:r>
              <a:rPr lang="it-IT" sz="2500" dirty="0" smtClean="0">
                <a:latin typeface="Arial"/>
                <a:cs typeface="Arial"/>
              </a:rPr>
              <a:t>Beni a capacità contributiva</a:t>
            </a:r>
            <a:br>
              <a:rPr lang="it-IT" sz="2500" dirty="0" smtClean="0">
                <a:latin typeface="Arial"/>
                <a:cs typeface="Arial"/>
              </a:rPr>
            </a:br>
            <a:r>
              <a:rPr lang="it-IT" sz="2500" dirty="0">
                <a:latin typeface="Arial"/>
                <a:cs typeface="Arial"/>
              </a:rPr>
              <a:t/>
            </a:r>
            <a:br>
              <a:rPr lang="it-IT" sz="2500" dirty="0">
                <a:latin typeface="Arial"/>
                <a:cs typeface="Arial"/>
              </a:rPr>
            </a:br>
            <a:r>
              <a:rPr lang="it-IT" sz="1600" b="1" dirty="0" smtClean="0">
                <a:latin typeface="Arial"/>
                <a:cs typeface="Arial"/>
              </a:rPr>
              <a:t>31 ottobre 2017</a:t>
            </a:r>
            <a:r>
              <a:rPr lang="it-IT" sz="1600" dirty="0" smtClean="0">
                <a:latin typeface="Arial"/>
                <a:cs typeface="Arial"/>
              </a:rPr>
              <a:t/>
            </a:r>
            <a:br>
              <a:rPr lang="it-IT" sz="1600" dirty="0" smtClean="0">
                <a:latin typeface="Arial"/>
                <a:cs typeface="Arial"/>
              </a:rPr>
            </a:br>
            <a:r>
              <a:rPr lang="it-IT" sz="1600" dirty="0" smtClean="0">
                <a:latin typeface="Arial"/>
                <a:cs typeface="Arial"/>
              </a:rPr>
              <a:t>Pier Luigi </a:t>
            </a:r>
            <a:r>
              <a:rPr lang="it-IT" sz="1600" dirty="0" err="1" smtClean="0">
                <a:latin typeface="Arial"/>
                <a:cs typeface="Arial"/>
              </a:rPr>
              <a:t>Calani</a:t>
            </a:r>
            <a:endParaRPr lang="it-IT" sz="1600" dirty="0">
              <a:latin typeface="Arial"/>
              <a:cs typeface="Arial"/>
            </a:endParaRPr>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rcRect l="9698" t="2994" r="10152" b="5203"/>
          <a:stretch>
            <a:fillRect/>
          </a:stretch>
        </p:blipFill>
        <p:spPr bwMode="auto">
          <a:xfrm>
            <a:off x="8072748" y="182563"/>
            <a:ext cx="712787" cy="100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15436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dirty="0" smtClean="0"/>
              <a:t>Gli </a:t>
            </a:r>
            <a:r>
              <a:rPr lang="it-IT" dirty="0"/>
              <a:t>aspetti</a:t>
            </a:r>
            <a:r>
              <a:rPr lang="it-IT" dirty="0" smtClean="0"/>
              <a:t> essenziali: </a:t>
            </a:r>
            <a:r>
              <a:rPr lang="it-IT" b="1" dirty="0" smtClean="0"/>
              <a:t>LE SPESE SOSTENUTE</a:t>
            </a:r>
            <a:endParaRPr lang="it-IT" dirty="0" smtClean="0"/>
          </a:p>
          <a:p>
            <a:endParaRPr lang="it-IT" b="1" dirty="0"/>
          </a:p>
          <a:p>
            <a:r>
              <a:rPr lang="it-IT" dirty="0" smtClean="0"/>
              <a:t>Le </a:t>
            </a:r>
            <a:r>
              <a:rPr lang="it-IT" dirty="0"/>
              <a:t>spese relative ai beni  e  servizi  si  considerano  sostenute  dalla persona  fisica  </a:t>
            </a:r>
            <a:r>
              <a:rPr lang="it-IT" u="sng" dirty="0"/>
              <a:t>cui  risultano  riferibili</a:t>
            </a:r>
            <a:r>
              <a:rPr lang="it-IT" dirty="0"/>
              <a:t>  sulla  base   dei   dati e delle informazioni disponibili, comprese le spese le  spese  effettuate dal coniuge e dai familiari  fiscalmente a </a:t>
            </a:r>
            <a:r>
              <a:rPr lang="it-IT" dirty="0" smtClean="0"/>
              <a:t>carico</a:t>
            </a:r>
          </a:p>
          <a:p>
            <a:endParaRPr lang="it-IT" dirty="0" smtClean="0"/>
          </a:p>
          <a:p>
            <a:r>
              <a:rPr lang="it-IT" dirty="0" smtClean="0"/>
              <a:t>Può essere provata </a:t>
            </a:r>
            <a:r>
              <a:rPr lang="it-IT" u="sng" dirty="0" smtClean="0"/>
              <a:t>l’interposizione fittizia</a:t>
            </a:r>
            <a:r>
              <a:rPr lang="it-IT" dirty="0" smtClean="0"/>
              <a:t> dell’intestatario della spesa ovvero il suo </a:t>
            </a:r>
            <a:r>
              <a:rPr lang="it-IT" u="sng" dirty="0" smtClean="0"/>
              <a:t>sostenimento da parte di un terzo</a:t>
            </a:r>
          </a:p>
          <a:p>
            <a:endParaRPr lang="it-IT" dirty="0" smtClean="0"/>
          </a:p>
          <a:p>
            <a:r>
              <a:rPr lang="it-IT" dirty="0" smtClean="0"/>
              <a:t>Sono </a:t>
            </a:r>
            <a:r>
              <a:rPr lang="it-IT" u="sng" dirty="0"/>
              <a:t>irrilevanti</a:t>
            </a:r>
            <a:r>
              <a:rPr lang="it-IT" dirty="0"/>
              <a:t> le spese riferibili effettivamente ed esclusivamente all'attività di </a:t>
            </a:r>
            <a:r>
              <a:rPr lang="it-IT" u="sng" dirty="0"/>
              <a:t>impresa</a:t>
            </a:r>
            <a:r>
              <a:rPr lang="it-IT" dirty="0"/>
              <a:t> o  all'esercizio  di  </a:t>
            </a:r>
            <a:r>
              <a:rPr lang="it-IT" u="sng" dirty="0"/>
              <a:t>arti  e professioni</a:t>
            </a:r>
            <a:r>
              <a:rPr lang="it-IT" dirty="0"/>
              <a:t>.</a:t>
            </a:r>
            <a:endParaRPr lang="it-IT" b="1" dirty="0" smtClean="0"/>
          </a:p>
          <a:p>
            <a:endParaRPr lang="it-IT" dirty="0" smtClean="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10</a:t>
            </a:fld>
            <a:endParaRPr lang="it-IT" dirty="0"/>
          </a:p>
        </p:txBody>
      </p:sp>
      <p:sp>
        <p:nvSpPr>
          <p:cNvPr id="6" name="Titolo 5"/>
          <p:cNvSpPr>
            <a:spLocks noGrp="1"/>
          </p:cNvSpPr>
          <p:nvPr>
            <p:ph type="title"/>
          </p:nvPr>
        </p:nvSpPr>
        <p:spPr/>
        <p:txBody>
          <a:bodyPr>
            <a:normAutofit fontScale="90000"/>
          </a:bodyPr>
          <a:lstStyle/>
          <a:p>
            <a:r>
              <a:rPr lang="it-IT" dirty="0" smtClean="0"/>
              <a:t>Accertamento sintetico – presupposti e modalità</a:t>
            </a:r>
            <a:endParaRPr lang="it-IT" dirty="0"/>
          </a:p>
        </p:txBody>
      </p:sp>
    </p:spTree>
    <p:extLst>
      <p:ext uri="{BB962C8B-B14F-4D97-AF65-F5344CB8AC3E}">
        <p14:creationId xmlns:p14="http://schemas.microsoft.com/office/powerpoint/2010/main" val="3865962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dirty="0" smtClean="0"/>
              <a:t>Gli </a:t>
            </a:r>
            <a:r>
              <a:rPr lang="it-IT" dirty="0"/>
              <a:t>aspetti</a:t>
            </a:r>
            <a:r>
              <a:rPr lang="it-IT" dirty="0" smtClean="0"/>
              <a:t> essenziali: </a:t>
            </a:r>
            <a:r>
              <a:rPr lang="it-IT" sz="1400" b="1" dirty="0"/>
              <a:t>ELEMENTI INDICATIVI DI CAPACITA’ CONTRIBUTIVA</a:t>
            </a:r>
            <a:endParaRPr lang="it-IT" sz="1400" dirty="0" smtClean="0"/>
          </a:p>
          <a:p>
            <a:endParaRPr lang="it-IT" b="1" dirty="0"/>
          </a:p>
          <a:p>
            <a:r>
              <a:rPr lang="it-IT" dirty="0" smtClean="0"/>
              <a:t>Agli </a:t>
            </a:r>
            <a:r>
              <a:rPr lang="it-IT" dirty="0"/>
              <a:t>elementi indicativi di capacità contributiva  </a:t>
            </a:r>
            <a:r>
              <a:rPr lang="it-IT" dirty="0" smtClean="0"/>
              <a:t>è riconosciuto un </a:t>
            </a:r>
            <a:r>
              <a:rPr lang="it-IT" u="sng" dirty="0" smtClean="0"/>
              <a:t>contenuto induttivo</a:t>
            </a:r>
            <a:r>
              <a:rPr lang="it-IT" dirty="0" smtClean="0"/>
              <a:t> in termini di reddito individuato </a:t>
            </a:r>
            <a:r>
              <a:rPr lang="it-IT" dirty="0"/>
              <a:t>tenendo  conto della </a:t>
            </a:r>
            <a:r>
              <a:rPr lang="it-IT" u="sng" dirty="0"/>
              <a:t>spesa media</a:t>
            </a:r>
            <a:r>
              <a:rPr lang="it-IT" dirty="0"/>
              <a:t>, per gruppi e  categorie  di  consumi,  del  nucleo familiare di appartenenza del contribuente nonché considerando  le risultanze di analisi e studi socio economici, anche di settore</a:t>
            </a:r>
            <a:r>
              <a:rPr lang="it-IT" dirty="0" smtClean="0"/>
              <a:t>.</a:t>
            </a:r>
          </a:p>
          <a:p>
            <a:r>
              <a:rPr lang="it-IT" dirty="0" smtClean="0"/>
              <a:t>Si tratta delle </a:t>
            </a:r>
            <a:r>
              <a:rPr lang="it-IT" u="sng" dirty="0"/>
              <a:t>spese</a:t>
            </a:r>
            <a:r>
              <a:rPr lang="it-IT" dirty="0"/>
              <a:t>, determinate in via </a:t>
            </a:r>
            <a:r>
              <a:rPr lang="it-IT" u="sng" dirty="0"/>
              <a:t>statistica</a:t>
            </a:r>
            <a:r>
              <a:rPr lang="it-IT" dirty="0"/>
              <a:t>, ordinariamente </a:t>
            </a:r>
            <a:r>
              <a:rPr lang="it-IT" u="sng" dirty="0"/>
              <a:t>riconducibili al possesso di un determinato </a:t>
            </a:r>
            <a:r>
              <a:rPr lang="it-IT" u="sng" dirty="0" smtClean="0"/>
              <a:t>bene o servizio</a:t>
            </a:r>
            <a:r>
              <a:rPr lang="it-IT" dirty="0" smtClean="0"/>
              <a:t> </a:t>
            </a:r>
            <a:r>
              <a:rPr lang="it-IT" dirty="0"/>
              <a:t>(es. spese </a:t>
            </a:r>
            <a:r>
              <a:rPr lang="it-IT" dirty="0" smtClean="0"/>
              <a:t>di </a:t>
            </a:r>
            <a:r>
              <a:rPr lang="it-IT" dirty="0"/>
              <a:t>manutenzione, per carburanti e lubrificanti  ordinariamente riconducibili al possesso di un veicolo).</a:t>
            </a:r>
          </a:p>
          <a:p>
            <a:r>
              <a:rPr lang="it-IT" dirty="0" smtClean="0"/>
              <a:t>L'ammontare  effettivo della spesa risultante  </a:t>
            </a:r>
            <a:r>
              <a:rPr lang="it-IT" dirty="0"/>
              <a:t>dalle  informazioni </a:t>
            </a:r>
            <a:r>
              <a:rPr lang="it-IT" dirty="0" smtClean="0"/>
              <a:t>disponibili,  </a:t>
            </a:r>
            <a:r>
              <a:rPr lang="it-IT" dirty="0"/>
              <a:t>si  considera  </a:t>
            </a:r>
            <a:r>
              <a:rPr lang="it-IT" u="sng" dirty="0"/>
              <a:t>prevalente</a:t>
            </a:r>
            <a:r>
              <a:rPr lang="it-IT" dirty="0"/>
              <a:t>  rispetto  a  quello  calcolato induttivamente.</a:t>
            </a:r>
            <a:endParaRPr lang="it-IT" dirty="0" smtClean="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11</a:t>
            </a:fld>
            <a:endParaRPr lang="it-IT" dirty="0"/>
          </a:p>
        </p:txBody>
      </p:sp>
      <p:sp>
        <p:nvSpPr>
          <p:cNvPr id="6" name="Titolo 5"/>
          <p:cNvSpPr>
            <a:spLocks noGrp="1"/>
          </p:cNvSpPr>
          <p:nvPr>
            <p:ph type="title"/>
          </p:nvPr>
        </p:nvSpPr>
        <p:spPr/>
        <p:txBody>
          <a:bodyPr>
            <a:normAutofit fontScale="90000"/>
          </a:bodyPr>
          <a:lstStyle/>
          <a:p>
            <a:r>
              <a:rPr lang="it-IT" dirty="0" smtClean="0"/>
              <a:t>Accertamento sintetico – presupposti e modalità</a:t>
            </a:r>
            <a:endParaRPr lang="it-IT" dirty="0"/>
          </a:p>
        </p:txBody>
      </p:sp>
    </p:spTree>
    <p:extLst>
      <p:ext uri="{BB962C8B-B14F-4D97-AF65-F5344CB8AC3E}">
        <p14:creationId xmlns:p14="http://schemas.microsoft.com/office/powerpoint/2010/main" val="2942409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dirty="0" smtClean="0"/>
              <a:t>Gli </a:t>
            </a:r>
            <a:r>
              <a:rPr lang="it-IT" dirty="0"/>
              <a:t>aspetti</a:t>
            </a:r>
            <a:r>
              <a:rPr lang="it-IT" dirty="0" smtClean="0"/>
              <a:t> essenziali: </a:t>
            </a:r>
            <a:r>
              <a:rPr lang="it-IT" sz="1400" b="1" dirty="0"/>
              <a:t>ELEMENTI INDICATIVI DI CAPACITA’ CONTRIBUTIVA</a:t>
            </a:r>
            <a:endParaRPr lang="it-IT" sz="1400" dirty="0" smtClean="0"/>
          </a:p>
          <a:p>
            <a:endParaRPr lang="it-IT" b="1" dirty="0"/>
          </a:p>
          <a:p>
            <a:r>
              <a:rPr lang="it-IT" dirty="0"/>
              <a:t>L’elemento  indicativo  di capacità contributiva può rilevare </a:t>
            </a:r>
            <a:r>
              <a:rPr lang="it-IT" dirty="0" smtClean="0"/>
              <a:t>con </a:t>
            </a:r>
            <a:r>
              <a:rPr lang="it-IT" dirty="0"/>
              <a:t>riferimento alla spesa sostenuta </a:t>
            </a:r>
            <a:r>
              <a:rPr lang="it-IT" dirty="0" smtClean="0"/>
              <a:t>per  la sua acquisizione e  </a:t>
            </a:r>
            <a:r>
              <a:rPr lang="it-IT" dirty="0"/>
              <a:t>per   il  </a:t>
            </a:r>
            <a:r>
              <a:rPr lang="it-IT" dirty="0" smtClean="0"/>
              <a:t>suo </a:t>
            </a:r>
            <a:r>
              <a:rPr lang="it-IT" dirty="0"/>
              <a:t>mantenimento</a:t>
            </a:r>
            <a:r>
              <a:rPr lang="it-IT" dirty="0" smtClean="0"/>
              <a:t>.</a:t>
            </a:r>
          </a:p>
          <a:p>
            <a:r>
              <a:rPr lang="it-IT" dirty="0" smtClean="0"/>
              <a:t> </a:t>
            </a:r>
            <a:r>
              <a:rPr lang="it-IT" dirty="0"/>
              <a:t> </a:t>
            </a:r>
          </a:p>
          <a:p>
            <a:r>
              <a:rPr lang="it-IT" dirty="0"/>
              <a:t>Ad esempio, nel caso </a:t>
            </a:r>
            <a:r>
              <a:rPr lang="it-IT" dirty="0" smtClean="0"/>
              <a:t>di </a:t>
            </a:r>
            <a:r>
              <a:rPr lang="it-IT" dirty="0"/>
              <a:t>un autoveicolo  costituiscono manifestazione di capacità </a:t>
            </a:r>
            <a:r>
              <a:rPr lang="it-IT" dirty="0" smtClean="0"/>
              <a:t>contributiva, tra l’altro:</a:t>
            </a:r>
            <a:endParaRPr lang="it-IT" dirty="0"/>
          </a:p>
          <a:p>
            <a:pPr marL="285750" lvl="0" indent="-285750">
              <a:buFont typeface="Arial" panose="020B0604020202020204" pitchFamily="34" charset="0"/>
              <a:buChar char="•"/>
            </a:pPr>
            <a:r>
              <a:rPr lang="it-IT" dirty="0" smtClean="0"/>
              <a:t>il </a:t>
            </a:r>
            <a:r>
              <a:rPr lang="it-IT" dirty="0"/>
              <a:t>costo di acquisto sostenuto nell’anno (esborso in contanti e rate dell’eventuale finanziamento rimborsate in corso d’anno</a:t>
            </a:r>
            <a:r>
              <a:rPr lang="it-IT" dirty="0" smtClean="0"/>
              <a:t>);</a:t>
            </a:r>
            <a:endParaRPr lang="it-IT" dirty="0"/>
          </a:p>
          <a:p>
            <a:pPr marL="285750" indent="-285750">
              <a:buFont typeface="Arial" panose="020B0604020202020204" pitchFamily="34" charset="0"/>
              <a:buChar char="•"/>
            </a:pPr>
            <a:r>
              <a:rPr lang="it-IT" dirty="0"/>
              <a:t>Le spese di mantenimento </a:t>
            </a:r>
            <a:r>
              <a:rPr lang="it-IT" dirty="0" smtClean="0"/>
              <a:t>annue del </a:t>
            </a:r>
            <a:r>
              <a:rPr lang="it-IT" dirty="0"/>
              <a:t>veicolo (carburante, lubrificanti, manutenzione, </a:t>
            </a:r>
            <a:r>
              <a:rPr lang="it-IT" dirty="0" err="1" smtClean="0"/>
              <a:t>etc</a:t>
            </a:r>
            <a:r>
              <a:rPr lang="it-IT" dirty="0" smtClean="0"/>
              <a:t>) calcolate </a:t>
            </a:r>
            <a:r>
              <a:rPr lang="it-IT" dirty="0"/>
              <a:t>su base statistica e </a:t>
            </a:r>
            <a:r>
              <a:rPr lang="it-IT" dirty="0" smtClean="0"/>
              <a:t>fissate </a:t>
            </a:r>
            <a:r>
              <a:rPr lang="it-IT" dirty="0"/>
              <a:t>nell’apposito decreto ministeriale.</a:t>
            </a:r>
            <a:endParaRPr lang="it-IT" dirty="0" smtClean="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12</a:t>
            </a:fld>
            <a:endParaRPr lang="it-IT" dirty="0"/>
          </a:p>
        </p:txBody>
      </p:sp>
      <p:sp>
        <p:nvSpPr>
          <p:cNvPr id="6" name="Titolo 5"/>
          <p:cNvSpPr>
            <a:spLocks noGrp="1"/>
          </p:cNvSpPr>
          <p:nvPr>
            <p:ph type="title"/>
          </p:nvPr>
        </p:nvSpPr>
        <p:spPr/>
        <p:txBody>
          <a:bodyPr>
            <a:normAutofit fontScale="90000"/>
          </a:bodyPr>
          <a:lstStyle/>
          <a:p>
            <a:r>
              <a:rPr lang="it-IT" dirty="0" smtClean="0"/>
              <a:t>Accertamento sintetico – presupposti e modalità</a:t>
            </a:r>
            <a:endParaRPr lang="it-IT" dirty="0"/>
          </a:p>
        </p:txBody>
      </p:sp>
    </p:spTree>
    <p:extLst>
      <p:ext uri="{BB962C8B-B14F-4D97-AF65-F5344CB8AC3E}">
        <p14:creationId xmlns:p14="http://schemas.microsoft.com/office/powerpoint/2010/main" val="4461296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dirty="0" smtClean="0"/>
              <a:t>Gli </a:t>
            </a:r>
            <a:r>
              <a:rPr lang="it-IT" dirty="0"/>
              <a:t>aspetti</a:t>
            </a:r>
            <a:r>
              <a:rPr lang="it-IT" dirty="0" smtClean="0"/>
              <a:t> essenziali: </a:t>
            </a:r>
            <a:r>
              <a:rPr lang="it-IT" sz="1400" b="1" dirty="0"/>
              <a:t>ELEMENTI INDICATIVI DI CAPACITA’ CONTRIBUTIVA</a:t>
            </a:r>
            <a:endParaRPr lang="it-IT" sz="1400" dirty="0" smtClean="0"/>
          </a:p>
          <a:p>
            <a:endParaRPr lang="it-IT" b="1" dirty="0"/>
          </a:p>
          <a:p>
            <a:r>
              <a:rPr lang="it-IT" b="1" dirty="0"/>
              <a:t>Alcuni </a:t>
            </a:r>
            <a:r>
              <a:rPr lang="it-IT" b="1" dirty="0" smtClean="0"/>
              <a:t>esempi</a:t>
            </a:r>
            <a:endParaRPr lang="it-IT" dirty="0"/>
          </a:p>
          <a:p>
            <a:pPr marL="285750" lvl="0" indent="-285750">
              <a:buFont typeface="Arial" panose="020B0604020202020204" pitchFamily="34" charset="0"/>
              <a:buChar char="•"/>
            </a:pPr>
            <a:r>
              <a:rPr lang="it-IT" dirty="0"/>
              <a:t>Abitazioni nella disponibilità del contribuente a qualsiasi titolo </a:t>
            </a:r>
            <a:r>
              <a:rPr lang="it-IT" dirty="0" smtClean="0"/>
              <a:t>detenute</a:t>
            </a:r>
            <a:r>
              <a:rPr lang="it-IT" dirty="0"/>
              <a:t>, comprese quelle all’estero;</a:t>
            </a:r>
          </a:p>
          <a:p>
            <a:pPr marL="285750" lvl="0" indent="-285750">
              <a:buFont typeface="Arial" panose="020B0604020202020204" pitchFamily="34" charset="0"/>
              <a:buChar char="•"/>
            </a:pPr>
            <a:r>
              <a:rPr lang="it-IT" dirty="0"/>
              <a:t>Spese per collaboratori domestici;</a:t>
            </a:r>
          </a:p>
          <a:p>
            <a:pPr marL="285750" lvl="0" indent="-285750">
              <a:buFont typeface="Arial" panose="020B0604020202020204" pitchFamily="34" charset="0"/>
              <a:buChar char="•"/>
            </a:pPr>
            <a:r>
              <a:rPr lang="it-IT" dirty="0"/>
              <a:t>Autoveicoli e motoveicoli;</a:t>
            </a:r>
          </a:p>
          <a:p>
            <a:pPr marL="285750" lvl="0" indent="-285750">
              <a:buFont typeface="Arial" panose="020B0604020202020204" pitchFamily="34" charset="0"/>
              <a:buChar char="•"/>
            </a:pPr>
            <a:r>
              <a:rPr lang="it-IT" dirty="0"/>
              <a:t>Natanti, imbarcazioni, aeromobili;</a:t>
            </a:r>
          </a:p>
          <a:p>
            <a:pPr marL="285750" lvl="0" indent="-285750">
              <a:buFont typeface="Arial" panose="020B0604020202020204" pitchFamily="34" charset="0"/>
              <a:buChar char="•"/>
            </a:pPr>
            <a:r>
              <a:rPr lang="it-IT" dirty="0"/>
              <a:t>Cavalli</a:t>
            </a:r>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13</a:t>
            </a:fld>
            <a:endParaRPr lang="it-IT" dirty="0"/>
          </a:p>
        </p:txBody>
      </p:sp>
      <p:sp>
        <p:nvSpPr>
          <p:cNvPr id="6" name="Titolo 5"/>
          <p:cNvSpPr>
            <a:spLocks noGrp="1"/>
          </p:cNvSpPr>
          <p:nvPr>
            <p:ph type="title"/>
          </p:nvPr>
        </p:nvSpPr>
        <p:spPr/>
        <p:txBody>
          <a:bodyPr>
            <a:normAutofit fontScale="90000"/>
          </a:bodyPr>
          <a:lstStyle/>
          <a:p>
            <a:r>
              <a:rPr lang="it-IT" dirty="0" smtClean="0"/>
              <a:t>Accertamento sintetico – presupposti e modalità</a:t>
            </a:r>
            <a:endParaRPr lang="it-IT" dirty="0"/>
          </a:p>
        </p:txBody>
      </p:sp>
    </p:spTree>
    <p:extLst>
      <p:ext uri="{BB962C8B-B14F-4D97-AF65-F5344CB8AC3E}">
        <p14:creationId xmlns:p14="http://schemas.microsoft.com/office/powerpoint/2010/main" val="38693222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Presentazione_STRUTTURA-0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2208" cy="6858000"/>
          </a:xfrm>
          <a:prstGeom prst="rect">
            <a:avLst/>
          </a:prstGeom>
        </p:spPr>
      </p:pic>
      <p:sp>
        <p:nvSpPr>
          <p:cNvPr id="3" name="Titolo 2"/>
          <p:cNvSpPr>
            <a:spLocks noGrp="1"/>
          </p:cNvSpPr>
          <p:nvPr>
            <p:ph type="title"/>
          </p:nvPr>
        </p:nvSpPr>
        <p:spPr>
          <a:xfrm>
            <a:off x="1559623" y="2182950"/>
            <a:ext cx="5544784" cy="2268585"/>
          </a:xfrm>
        </p:spPr>
        <p:txBody>
          <a:bodyPr>
            <a:normAutofit fontScale="90000"/>
          </a:bodyPr>
          <a:lstStyle/>
          <a:p>
            <a:r>
              <a:rPr lang="it-IT" sz="3200" b="1" dirty="0"/>
              <a:t>Accertamento fiscale basato sul possesso di beni indicativi di capacità contributiva</a:t>
            </a:r>
            <a:r>
              <a:rPr lang="it-IT" dirty="0" smtClean="0"/>
              <a:t/>
            </a:r>
            <a:br>
              <a:rPr lang="it-IT" dirty="0" smtClean="0"/>
            </a:br>
            <a:r>
              <a:rPr lang="it-IT" dirty="0"/>
              <a:t/>
            </a:r>
            <a:br>
              <a:rPr lang="it-IT" dirty="0"/>
            </a:br>
            <a:r>
              <a:rPr lang="it-IT" sz="2800" b="1" dirty="0" smtClean="0"/>
              <a:t>Informazioni in possesso dell’Agenzia delle Entrate</a:t>
            </a:r>
            <a:endParaRPr lang="it-IT" sz="2500" dirty="0">
              <a:latin typeface="Arial"/>
              <a:cs typeface="Arial"/>
            </a:endParaRPr>
          </a:p>
        </p:txBody>
      </p:sp>
    </p:spTree>
    <p:extLst>
      <p:ext uri="{BB962C8B-B14F-4D97-AF65-F5344CB8AC3E}">
        <p14:creationId xmlns:p14="http://schemas.microsoft.com/office/powerpoint/2010/main" val="31350957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dirty="0"/>
              <a:t>L’Agenzia delle Entrate dispone di un nutrito numero di informazioni relative alla manifestazione di capacità reddituale del soggetto, informazioni che provengono da molteplici fonti:</a:t>
            </a:r>
          </a:p>
          <a:p>
            <a:pPr lvl="0"/>
            <a:endParaRPr lang="it-IT" dirty="0" smtClean="0"/>
          </a:p>
          <a:p>
            <a:pPr marL="285750" lvl="0" indent="-285750">
              <a:buFont typeface="Arial" panose="020B0604020202020204" pitchFamily="34" charset="0"/>
              <a:buChar char="•"/>
            </a:pPr>
            <a:r>
              <a:rPr lang="it-IT" dirty="0" smtClean="0"/>
              <a:t>Dati </a:t>
            </a:r>
            <a:r>
              <a:rPr lang="it-IT" dirty="0"/>
              <a:t>raccolti presso soggetti terzi (es. contratti assicurativi, spese telefoniche etc</a:t>
            </a:r>
            <a:r>
              <a:rPr lang="it-IT" dirty="0" smtClean="0"/>
              <a:t>.)</a:t>
            </a:r>
            <a:endParaRPr lang="it-IT" dirty="0"/>
          </a:p>
          <a:p>
            <a:pPr marL="285750" lvl="0" indent="-285750">
              <a:buFont typeface="Arial" panose="020B0604020202020204" pitchFamily="34" charset="0"/>
              <a:buChar char="•"/>
            </a:pPr>
            <a:endParaRPr lang="it-IT" dirty="0" smtClean="0"/>
          </a:p>
          <a:p>
            <a:pPr marL="285750" lvl="0" indent="-285750">
              <a:buFont typeface="Arial" panose="020B0604020202020204" pitchFamily="34" charset="0"/>
              <a:buChar char="•"/>
            </a:pPr>
            <a:r>
              <a:rPr lang="it-IT" dirty="0" smtClean="0"/>
              <a:t>Dati </a:t>
            </a:r>
            <a:r>
              <a:rPr lang="it-IT" dirty="0"/>
              <a:t>forniti o dichiarati all’Amministrazione dal soggetto (es. figli a carico, spese di istruzione</a:t>
            </a:r>
            <a:r>
              <a:rPr lang="it-IT" dirty="0" smtClean="0"/>
              <a:t>)</a:t>
            </a:r>
            <a:endParaRPr lang="it-IT" dirty="0"/>
          </a:p>
          <a:p>
            <a:pPr marL="285750" indent="-285750">
              <a:buFont typeface="Arial" panose="020B0604020202020204" pitchFamily="34" charset="0"/>
              <a:buChar char="•"/>
            </a:pPr>
            <a:endParaRPr lang="it-IT" dirty="0" smtClean="0"/>
          </a:p>
          <a:p>
            <a:pPr marL="285750" indent="-285750">
              <a:buFont typeface="Arial" panose="020B0604020202020204" pitchFamily="34" charset="0"/>
              <a:buChar char="•"/>
            </a:pPr>
            <a:r>
              <a:rPr lang="it-IT" dirty="0" smtClean="0"/>
              <a:t>Dati raccolti nel corso di attività istruttorie</a:t>
            </a:r>
            <a:endParaRPr lang="it-IT"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15</a:t>
            </a:fld>
            <a:endParaRPr lang="it-IT" dirty="0"/>
          </a:p>
        </p:txBody>
      </p:sp>
      <p:sp>
        <p:nvSpPr>
          <p:cNvPr id="6" name="Titolo 5"/>
          <p:cNvSpPr>
            <a:spLocks noGrp="1"/>
          </p:cNvSpPr>
          <p:nvPr>
            <p:ph type="title"/>
          </p:nvPr>
        </p:nvSpPr>
        <p:spPr/>
        <p:txBody>
          <a:bodyPr>
            <a:normAutofit fontScale="90000"/>
          </a:bodyPr>
          <a:lstStyle/>
          <a:p>
            <a:r>
              <a:rPr lang="it-IT" dirty="0" smtClean="0"/>
              <a:t>Informazioni in possesso dell’Agenzia delle Entrate</a:t>
            </a:r>
            <a:endParaRPr lang="it-IT" dirty="0"/>
          </a:p>
        </p:txBody>
      </p:sp>
    </p:spTree>
    <p:extLst>
      <p:ext uri="{BB962C8B-B14F-4D97-AF65-F5344CB8AC3E}">
        <p14:creationId xmlns:p14="http://schemas.microsoft.com/office/powerpoint/2010/main" val="23476030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dirty="0"/>
              <a:t>In alcuni casi, in assenza di specifiche </a:t>
            </a:r>
            <a:r>
              <a:rPr lang="it-IT" dirty="0" smtClean="0"/>
              <a:t>informazioni sull’effettivo sostenimento e sull’entità di spese ordinariamente connesse a beni e servizi, queste vengono calcolate su base statistica a fissate nell’apposito Decreto Ministeriale:</a:t>
            </a:r>
          </a:p>
          <a:p>
            <a:endParaRPr lang="it-IT" dirty="0"/>
          </a:p>
          <a:p>
            <a:r>
              <a:rPr lang="it-IT" dirty="0" smtClean="0"/>
              <a:t>Alcuni esempi:</a:t>
            </a:r>
          </a:p>
          <a:p>
            <a:pPr lvl="0"/>
            <a:endParaRPr lang="it-IT" dirty="0" smtClean="0"/>
          </a:p>
          <a:p>
            <a:pPr lvl="0"/>
            <a:r>
              <a:rPr lang="it-IT" dirty="0" smtClean="0"/>
              <a:t>Spese </a:t>
            </a:r>
            <a:r>
              <a:rPr lang="it-IT" dirty="0"/>
              <a:t>per carburanti e lubrificanti </a:t>
            </a:r>
            <a:r>
              <a:rPr lang="it-IT" dirty="0" smtClean="0"/>
              <a:t>degli autoveicoli.</a:t>
            </a:r>
          </a:p>
          <a:p>
            <a:pPr lvl="0"/>
            <a:endParaRPr lang="it-IT" dirty="0"/>
          </a:p>
          <a:p>
            <a:pPr lvl="0"/>
            <a:r>
              <a:rPr lang="it-IT" dirty="0" smtClean="0"/>
              <a:t>Fitto figurativo: spesa convenzionale calcolata su base statistica in assenza, nel comune di residenza, di abitazione di proprietà (o altro diritto reale), in locazione o in comodato da familiare </a:t>
            </a:r>
            <a:endParaRPr lang="it-IT"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16</a:t>
            </a:fld>
            <a:endParaRPr lang="it-IT" dirty="0"/>
          </a:p>
        </p:txBody>
      </p:sp>
      <p:sp>
        <p:nvSpPr>
          <p:cNvPr id="6" name="Titolo 5"/>
          <p:cNvSpPr>
            <a:spLocks noGrp="1"/>
          </p:cNvSpPr>
          <p:nvPr>
            <p:ph type="title"/>
          </p:nvPr>
        </p:nvSpPr>
        <p:spPr/>
        <p:txBody>
          <a:bodyPr>
            <a:normAutofit fontScale="90000"/>
          </a:bodyPr>
          <a:lstStyle/>
          <a:p>
            <a:r>
              <a:rPr lang="it-IT" dirty="0" smtClean="0"/>
              <a:t>Informazioni in possesso dell’Agenzia delle Entrate</a:t>
            </a:r>
            <a:endParaRPr lang="it-IT" dirty="0"/>
          </a:p>
        </p:txBody>
      </p:sp>
    </p:spTree>
    <p:extLst>
      <p:ext uri="{BB962C8B-B14F-4D97-AF65-F5344CB8AC3E}">
        <p14:creationId xmlns:p14="http://schemas.microsoft.com/office/powerpoint/2010/main" val="14967272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Presentazione_STRUTTURA-0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2208" cy="6858000"/>
          </a:xfrm>
          <a:prstGeom prst="rect">
            <a:avLst/>
          </a:prstGeom>
        </p:spPr>
      </p:pic>
      <p:sp>
        <p:nvSpPr>
          <p:cNvPr id="3" name="Titolo 2"/>
          <p:cNvSpPr>
            <a:spLocks noGrp="1"/>
          </p:cNvSpPr>
          <p:nvPr>
            <p:ph type="title"/>
          </p:nvPr>
        </p:nvSpPr>
        <p:spPr>
          <a:xfrm>
            <a:off x="1559623" y="2182950"/>
            <a:ext cx="5544784" cy="2268585"/>
          </a:xfrm>
        </p:spPr>
        <p:txBody>
          <a:bodyPr>
            <a:normAutofit fontScale="90000"/>
          </a:bodyPr>
          <a:lstStyle/>
          <a:p>
            <a:r>
              <a:rPr lang="it-IT" sz="3200" b="1" dirty="0"/>
              <a:t>Accertamento fiscale basato sul possesso di beni indicativi di capacità contributiva</a:t>
            </a:r>
            <a:r>
              <a:rPr lang="it-IT" dirty="0" smtClean="0"/>
              <a:t/>
            </a:r>
            <a:br>
              <a:rPr lang="it-IT" dirty="0" smtClean="0"/>
            </a:br>
            <a:r>
              <a:rPr lang="it-IT" dirty="0"/>
              <a:t/>
            </a:r>
            <a:br>
              <a:rPr lang="it-IT" dirty="0"/>
            </a:br>
            <a:r>
              <a:rPr lang="it-IT" sz="2800" b="1" dirty="0">
                <a:cs typeface="Arial" pitchFamily="34" charset="0"/>
              </a:rPr>
              <a:t>Il </a:t>
            </a:r>
            <a:r>
              <a:rPr lang="it-IT" sz="2800" b="1" dirty="0" smtClean="0">
                <a:cs typeface="Arial" pitchFamily="34" charset="0"/>
              </a:rPr>
              <a:t>ruolo </a:t>
            </a:r>
            <a:r>
              <a:rPr lang="it-IT" sz="2800" b="1" dirty="0">
                <a:cs typeface="Arial" pitchFamily="34" charset="0"/>
              </a:rPr>
              <a:t>del </a:t>
            </a:r>
            <a:r>
              <a:rPr lang="it-IT" sz="2800" b="1" dirty="0" smtClean="0">
                <a:cs typeface="Arial" pitchFamily="34" charset="0"/>
              </a:rPr>
              <a:t>comune </a:t>
            </a:r>
            <a:r>
              <a:rPr lang="it-IT" sz="2800" b="1" dirty="0">
                <a:cs typeface="Arial" pitchFamily="34" charset="0"/>
              </a:rPr>
              <a:t>– dati e informazioni rilevanti ai fini della segnalazione</a:t>
            </a:r>
            <a:endParaRPr lang="it-IT" sz="2500" dirty="0">
              <a:latin typeface="Arial"/>
              <a:cs typeface="Arial"/>
            </a:endParaRPr>
          </a:p>
        </p:txBody>
      </p:sp>
    </p:spTree>
    <p:extLst>
      <p:ext uri="{BB962C8B-B14F-4D97-AF65-F5344CB8AC3E}">
        <p14:creationId xmlns:p14="http://schemas.microsoft.com/office/powerpoint/2010/main" val="20189298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endParaRPr lang="it-IT" dirty="0" smtClean="0"/>
          </a:p>
          <a:p>
            <a:endParaRPr lang="it-IT" dirty="0"/>
          </a:p>
          <a:p>
            <a:endParaRPr lang="it-IT" dirty="0" smtClean="0"/>
          </a:p>
          <a:p>
            <a:endParaRPr lang="it-IT" dirty="0"/>
          </a:p>
          <a:p>
            <a:endParaRPr lang="it-IT" dirty="0" smtClean="0"/>
          </a:p>
          <a:p>
            <a:r>
              <a:rPr lang="it-IT" dirty="0" smtClean="0"/>
              <a:t>Dunque</a:t>
            </a:r>
            <a:r>
              <a:rPr lang="it-IT" dirty="0"/>
              <a:t>, quali elementi </a:t>
            </a:r>
            <a:r>
              <a:rPr lang="it-IT" dirty="0" smtClean="0"/>
              <a:t>possono in concreto alimentare la </a:t>
            </a:r>
            <a:r>
              <a:rPr lang="it-IT" dirty="0"/>
              <a:t>segnalazione del comune?</a:t>
            </a:r>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18</a:t>
            </a:fld>
            <a:endParaRPr lang="it-IT" dirty="0"/>
          </a:p>
        </p:txBody>
      </p:sp>
      <p:sp>
        <p:nvSpPr>
          <p:cNvPr id="6" name="Titolo 5"/>
          <p:cNvSpPr>
            <a:spLocks noGrp="1"/>
          </p:cNvSpPr>
          <p:nvPr>
            <p:ph type="title"/>
          </p:nvPr>
        </p:nvSpPr>
        <p:spPr/>
        <p:txBody>
          <a:bodyPr>
            <a:normAutofit/>
          </a:bodyPr>
          <a:lstStyle/>
          <a:p>
            <a:r>
              <a:rPr lang="it-IT" dirty="0" smtClean="0"/>
              <a:t>Il Ruolo del Comune</a:t>
            </a:r>
            <a:endParaRPr lang="it-IT" dirty="0"/>
          </a:p>
        </p:txBody>
      </p:sp>
    </p:spTree>
    <p:extLst>
      <p:ext uri="{BB962C8B-B14F-4D97-AF65-F5344CB8AC3E}">
        <p14:creationId xmlns:p14="http://schemas.microsoft.com/office/powerpoint/2010/main" val="667841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dirty="0"/>
              <a:t>In generale, la segnalazione può risultare efficace quando il </a:t>
            </a:r>
            <a:r>
              <a:rPr lang="it-IT" dirty="0" smtClean="0"/>
              <a:t>comune</a:t>
            </a:r>
            <a:r>
              <a:rPr lang="it-IT" dirty="0"/>
              <a:t>, nell’ambito </a:t>
            </a:r>
            <a:r>
              <a:rPr lang="it-IT" dirty="0" smtClean="0"/>
              <a:t>della </a:t>
            </a:r>
            <a:r>
              <a:rPr lang="it-IT" dirty="0"/>
              <a:t>propria attività istituzionale, è in grado di individuare:</a:t>
            </a:r>
          </a:p>
          <a:p>
            <a:endParaRPr lang="it-IT" dirty="0" smtClean="0"/>
          </a:p>
          <a:p>
            <a:pPr marL="285750" indent="-285750">
              <a:buFont typeface="Arial" panose="020B0604020202020204" pitchFamily="34" charset="0"/>
              <a:buChar char="•"/>
            </a:pPr>
            <a:r>
              <a:rPr lang="it-IT" dirty="0" smtClean="0"/>
              <a:t>Spese </a:t>
            </a:r>
            <a:r>
              <a:rPr lang="it-IT" dirty="0"/>
              <a:t>sostenute o possesso di beni e servizi mai dichiarati dal contribuente all’Agenzia delle Entrate o ad altre amministrazioni pubbliche;</a:t>
            </a:r>
          </a:p>
          <a:p>
            <a:pPr marL="285750" indent="-285750">
              <a:buFont typeface="Arial" panose="020B0604020202020204" pitchFamily="34" charset="0"/>
              <a:buChar char="•"/>
            </a:pPr>
            <a:endParaRPr lang="it-IT" dirty="0" smtClean="0"/>
          </a:p>
          <a:p>
            <a:pPr marL="285750" indent="-285750">
              <a:buFont typeface="Arial" panose="020B0604020202020204" pitchFamily="34" charset="0"/>
              <a:buChar char="•"/>
            </a:pPr>
            <a:r>
              <a:rPr lang="it-IT" dirty="0" smtClean="0"/>
              <a:t>Rapporti familiari, </a:t>
            </a:r>
            <a:r>
              <a:rPr lang="it-IT" dirty="0"/>
              <a:t>legittimi o di </a:t>
            </a:r>
            <a:r>
              <a:rPr lang="it-IT" dirty="0" smtClean="0"/>
              <a:t>fatto, </a:t>
            </a:r>
            <a:r>
              <a:rPr lang="it-IT" dirty="0"/>
              <a:t>mai indicati dal </a:t>
            </a:r>
            <a:r>
              <a:rPr lang="it-IT" dirty="0" smtClean="0"/>
              <a:t>contribuente all’Amministrazione </a:t>
            </a:r>
            <a:r>
              <a:rPr lang="it-IT" dirty="0"/>
              <a:t>Finanziaria (i dati dei coniugi o dei figli </a:t>
            </a:r>
            <a:r>
              <a:rPr lang="it-IT" dirty="0" smtClean="0"/>
              <a:t>non sono automaticamente associabili al contribuente dall’AE)</a:t>
            </a:r>
            <a:endParaRPr lang="it-IT" dirty="0"/>
          </a:p>
          <a:p>
            <a:pPr marL="285750" indent="-285750">
              <a:buFont typeface="Arial" panose="020B0604020202020204" pitchFamily="34" charset="0"/>
              <a:buChar char="•"/>
            </a:pPr>
            <a:endParaRPr lang="it-IT" dirty="0" smtClean="0"/>
          </a:p>
          <a:p>
            <a:pPr marL="285750" indent="-285750">
              <a:buFont typeface="Arial" panose="020B0604020202020204" pitchFamily="34" charset="0"/>
              <a:buChar char="•"/>
            </a:pPr>
            <a:r>
              <a:rPr lang="it-IT" dirty="0" smtClean="0"/>
              <a:t>Beni </a:t>
            </a:r>
            <a:r>
              <a:rPr lang="it-IT" dirty="0"/>
              <a:t>o servizi posseduti dal contribuente in misura superiore a quanto dichiarato </a:t>
            </a:r>
            <a:r>
              <a:rPr lang="it-IT" dirty="0" smtClean="0"/>
              <a:t>o calcolato in base ai </a:t>
            </a:r>
            <a:r>
              <a:rPr lang="it-IT" dirty="0"/>
              <a:t>parametri </a:t>
            </a:r>
            <a:r>
              <a:rPr lang="it-IT" dirty="0" smtClean="0"/>
              <a:t>statistici utilizzati</a:t>
            </a:r>
            <a:endParaRPr lang="it-IT"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19</a:t>
            </a:fld>
            <a:endParaRPr lang="it-IT" dirty="0"/>
          </a:p>
        </p:txBody>
      </p:sp>
      <p:sp>
        <p:nvSpPr>
          <p:cNvPr id="6" name="Titolo 5"/>
          <p:cNvSpPr>
            <a:spLocks noGrp="1"/>
          </p:cNvSpPr>
          <p:nvPr>
            <p:ph type="title"/>
          </p:nvPr>
        </p:nvSpPr>
        <p:spPr/>
        <p:txBody>
          <a:bodyPr>
            <a:normAutofit/>
          </a:bodyPr>
          <a:lstStyle/>
          <a:p>
            <a:r>
              <a:rPr lang="it-IT" dirty="0" smtClean="0"/>
              <a:t>Il Ruolo del Comune</a:t>
            </a:r>
            <a:endParaRPr lang="it-IT" dirty="0"/>
          </a:p>
        </p:txBody>
      </p:sp>
    </p:spTree>
    <p:extLst>
      <p:ext uri="{BB962C8B-B14F-4D97-AF65-F5344CB8AC3E}">
        <p14:creationId xmlns:p14="http://schemas.microsoft.com/office/powerpoint/2010/main" val="28153091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rmAutofit/>
          </a:bodyPr>
          <a:lstStyle/>
          <a:p>
            <a:pPr>
              <a:lnSpc>
                <a:spcPct val="150000"/>
              </a:lnSpc>
            </a:pPr>
            <a:r>
              <a:rPr lang="it-IT" sz="2000" dirty="0" smtClean="0"/>
              <a:t>- </a:t>
            </a:r>
            <a:r>
              <a:rPr lang="it-IT" sz="2000" b="1" dirty="0" smtClean="0"/>
              <a:t>Accertamento fiscale basato sul possesso di beni indicativi di capacità contributiva – Presupposti e modalità</a:t>
            </a:r>
            <a:r>
              <a:rPr lang="it-IT" sz="2000" dirty="0" smtClean="0"/>
              <a:t/>
            </a:r>
            <a:br>
              <a:rPr lang="it-IT" sz="2000" dirty="0" smtClean="0"/>
            </a:br>
            <a:r>
              <a:rPr lang="it-IT" sz="2000" dirty="0" smtClean="0"/>
              <a:t>- </a:t>
            </a:r>
            <a:r>
              <a:rPr lang="it-IT" sz="2000" b="1" dirty="0" smtClean="0">
                <a:cs typeface="Arial" pitchFamily="34" charset="0"/>
              </a:rPr>
              <a:t>Informazione in possesso dell’Agenzia delle Entrate</a:t>
            </a:r>
          </a:p>
          <a:p>
            <a:pPr>
              <a:lnSpc>
                <a:spcPct val="150000"/>
              </a:lnSpc>
            </a:pPr>
            <a:r>
              <a:rPr lang="it-IT" sz="2000" b="1" dirty="0" smtClean="0">
                <a:cs typeface="Arial" pitchFamily="34" charset="0"/>
              </a:rPr>
              <a:t>- Il ruolo del comune – dati e informazioni rilevanti ai fini della segnalazione</a:t>
            </a:r>
            <a:br>
              <a:rPr lang="it-IT" sz="2000" b="1" dirty="0" smtClean="0">
                <a:cs typeface="Arial" pitchFamily="34" charset="0"/>
              </a:rPr>
            </a:br>
            <a:endParaRPr lang="it-IT" sz="2000" b="1" dirty="0" smtClean="0"/>
          </a:p>
        </p:txBody>
      </p:sp>
      <p:sp>
        <p:nvSpPr>
          <p:cNvPr id="6" name="Titolo 5"/>
          <p:cNvSpPr>
            <a:spLocks noGrp="1"/>
          </p:cNvSpPr>
          <p:nvPr>
            <p:ph type="title"/>
          </p:nvPr>
        </p:nvSpPr>
        <p:spPr/>
        <p:txBody>
          <a:bodyPr/>
          <a:lstStyle/>
          <a:p>
            <a:r>
              <a:rPr lang="it-IT" dirty="0" smtClean="0"/>
              <a:t>Indice</a:t>
            </a:r>
            <a:endParaRPr lang="it-IT" dirty="0"/>
          </a:p>
        </p:txBody>
      </p:sp>
    </p:spTree>
    <p:extLst>
      <p:ext uri="{BB962C8B-B14F-4D97-AF65-F5344CB8AC3E}">
        <p14:creationId xmlns:p14="http://schemas.microsoft.com/office/powerpoint/2010/main" val="258382278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sz="1400" b="1" dirty="0"/>
              <a:t>ELEMENTI CHE POSSONO FORMARE OGGETTO </a:t>
            </a:r>
            <a:r>
              <a:rPr lang="it-IT" sz="1400" b="1" dirty="0" smtClean="0"/>
              <a:t>DELLA SEGNALAZIONE</a:t>
            </a:r>
          </a:p>
          <a:p>
            <a:pPr algn="just"/>
            <a:r>
              <a:rPr lang="it-IT" b="1" dirty="0" smtClean="0"/>
              <a:t>Veicoli </a:t>
            </a:r>
            <a:r>
              <a:rPr lang="it-IT" b="1" dirty="0"/>
              <a:t>con targa straniera o a </a:t>
            </a:r>
            <a:r>
              <a:rPr lang="it-IT" b="1" dirty="0" smtClean="0"/>
              <a:t>noleggio</a:t>
            </a:r>
            <a:endParaRPr lang="it-IT" dirty="0"/>
          </a:p>
          <a:p>
            <a:pPr algn="just">
              <a:spcBef>
                <a:spcPts val="420"/>
              </a:spcBef>
            </a:pPr>
            <a:r>
              <a:rPr lang="it-IT" dirty="0" smtClean="0"/>
              <a:t>I </a:t>
            </a:r>
            <a:r>
              <a:rPr lang="it-IT" dirty="0"/>
              <a:t>dati relativi a questi veicoli non sono immediatamente reperibili per L’Agenzia delle </a:t>
            </a:r>
            <a:r>
              <a:rPr lang="it-IT" dirty="0" smtClean="0"/>
              <a:t>Entrate.</a:t>
            </a:r>
          </a:p>
          <a:p>
            <a:pPr algn="just">
              <a:spcBef>
                <a:spcPts val="420"/>
              </a:spcBef>
            </a:pPr>
            <a:r>
              <a:rPr lang="it-IT" dirty="0" smtClean="0"/>
              <a:t>Nel </a:t>
            </a:r>
            <a:r>
              <a:rPr lang="it-IT" dirty="0"/>
              <a:t>caso del noleggio l’informazione non è disponibile se l’utilizzatore non ha provveduto a comunicare la disponibilità del veicolo </a:t>
            </a:r>
            <a:r>
              <a:rPr lang="it-IT" dirty="0" smtClean="0"/>
              <a:t>alla Motorizzazione.</a:t>
            </a:r>
          </a:p>
          <a:p>
            <a:pPr algn="just">
              <a:spcBef>
                <a:spcPts val="420"/>
              </a:spcBef>
            </a:pPr>
            <a:r>
              <a:rPr lang="it-IT" dirty="0" smtClean="0"/>
              <a:t>In alcuni casi, il comune è in grado di associare </a:t>
            </a:r>
            <a:r>
              <a:rPr lang="it-IT" dirty="0"/>
              <a:t>il veicolo al </a:t>
            </a:r>
            <a:r>
              <a:rPr lang="it-IT" dirty="0" smtClean="0"/>
              <a:t>soggetto che lo possiede, ad esempio attraverso l’ordinaria </a:t>
            </a:r>
            <a:r>
              <a:rPr lang="it-IT" dirty="0"/>
              <a:t>attività di controllo del territorio svolta dalla Polizia </a:t>
            </a:r>
            <a:r>
              <a:rPr lang="it-IT" dirty="0" smtClean="0"/>
              <a:t>Municipale.</a:t>
            </a:r>
          </a:p>
          <a:p>
            <a:pPr algn="just">
              <a:spcBef>
                <a:spcPts val="420"/>
              </a:spcBef>
            </a:pPr>
            <a:r>
              <a:rPr lang="it-IT" dirty="0" smtClean="0"/>
              <a:t>Nel </a:t>
            </a:r>
            <a:r>
              <a:rPr lang="it-IT" dirty="0"/>
              <a:t>verbale </a:t>
            </a:r>
            <a:r>
              <a:rPr lang="it-IT" dirty="0" smtClean="0"/>
              <a:t>dovrebbero </a:t>
            </a:r>
            <a:r>
              <a:rPr lang="it-IT" dirty="0"/>
              <a:t>essere riportati i dati del </a:t>
            </a:r>
            <a:r>
              <a:rPr lang="it-IT" dirty="0" smtClean="0"/>
              <a:t>veicolo, compresi tipo di </a:t>
            </a:r>
            <a:r>
              <a:rPr lang="it-IT" dirty="0"/>
              <a:t>alimentazione e KW, i dati del noleggio </a:t>
            </a:r>
            <a:r>
              <a:rPr lang="it-IT" dirty="0" smtClean="0"/>
              <a:t>reperibili, </a:t>
            </a:r>
            <a:r>
              <a:rPr lang="it-IT" dirty="0"/>
              <a:t>le dichiarazioni del contribuente in merito alla disponibilità del </a:t>
            </a:r>
            <a:r>
              <a:rPr lang="it-IT" dirty="0" smtClean="0"/>
              <a:t>veicolo.</a:t>
            </a:r>
          </a:p>
          <a:p>
            <a:pPr algn="just">
              <a:spcBef>
                <a:spcPts val="420"/>
              </a:spcBef>
            </a:pPr>
            <a:r>
              <a:rPr lang="it-IT" dirty="0" smtClean="0"/>
              <a:t>I dati </a:t>
            </a:r>
            <a:r>
              <a:rPr lang="it-IT" dirty="0"/>
              <a:t>essenziali raccolti dovrebbero essere riportati nella segnalazione.</a:t>
            </a:r>
          </a:p>
        </p:txBody>
      </p:sp>
      <p:sp>
        <p:nvSpPr>
          <p:cNvPr id="2" name="Segnaposto numero diapositiva 1"/>
          <p:cNvSpPr>
            <a:spLocks noGrp="1"/>
          </p:cNvSpPr>
          <p:nvPr>
            <p:ph type="sldNum" sz="quarter" idx="12"/>
          </p:nvPr>
        </p:nvSpPr>
        <p:spPr/>
        <p:txBody>
          <a:bodyPr/>
          <a:lstStyle/>
          <a:p>
            <a:fld id="{C121BA9E-CF39-5A4C-A796-CE277B4E7A22}" type="slidenum">
              <a:rPr lang="it-IT" smtClean="0"/>
              <a:pPr/>
              <a:t>20</a:t>
            </a:fld>
            <a:endParaRPr lang="it-IT" dirty="0"/>
          </a:p>
        </p:txBody>
      </p:sp>
      <p:sp>
        <p:nvSpPr>
          <p:cNvPr id="6" name="Titolo 5"/>
          <p:cNvSpPr>
            <a:spLocks noGrp="1"/>
          </p:cNvSpPr>
          <p:nvPr>
            <p:ph type="title"/>
          </p:nvPr>
        </p:nvSpPr>
        <p:spPr/>
        <p:txBody>
          <a:bodyPr>
            <a:normAutofit/>
          </a:bodyPr>
          <a:lstStyle/>
          <a:p>
            <a:r>
              <a:rPr lang="it-IT" dirty="0" smtClean="0"/>
              <a:t>Il Ruolo del Comune</a:t>
            </a:r>
            <a:endParaRPr lang="it-IT" dirty="0"/>
          </a:p>
        </p:txBody>
      </p:sp>
    </p:spTree>
    <p:extLst>
      <p:ext uri="{BB962C8B-B14F-4D97-AF65-F5344CB8AC3E}">
        <p14:creationId xmlns:p14="http://schemas.microsoft.com/office/powerpoint/2010/main" val="31536923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sz="1400" b="1" dirty="0"/>
              <a:t>ELEMENTI CHE POSSONO FORMARE OGGETTO </a:t>
            </a:r>
            <a:r>
              <a:rPr lang="it-IT" sz="1400" b="1" dirty="0" smtClean="0"/>
              <a:t>DELLA SEGNALAZIONE</a:t>
            </a:r>
          </a:p>
          <a:p>
            <a:pPr algn="just"/>
            <a:r>
              <a:rPr lang="it-IT" b="1" dirty="0"/>
              <a:t>Abitazioni a </a:t>
            </a:r>
            <a:r>
              <a:rPr lang="it-IT" b="1" dirty="0" smtClean="0"/>
              <a:t>disposizione</a:t>
            </a:r>
            <a:endParaRPr lang="it-IT" dirty="0"/>
          </a:p>
          <a:p>
            <a:pPr algn="just"/>
            <a:r>
              <a:rPr lang="it-IT" dirty="0" smtClean="0"/>
              <a:t>In </a:t>
            </a:r>
            <a:r>
              <a:rPr lang="it-IT" dirty="0"/>
              <a:t>alcuni casi l’Agenzia delle Entrate </a:t>
            </a:r>
            <a:r>
              <a:rPr lang="it-IT" dirty="0" smtClean="0"/>
              <a:t>non </a:t>
            </a:r>
            <a:r>
              <a:rPr lang="it-IT" dirty="0"/>
              <a:t>è in grado di identificare immediatamente l’immobile di abitazione o il rapporto che lo lega al contribuente (es: locazione non registrata, </a:t>
            </a:r>
            <a:r>
              <a:rPr lang="it-IT" dirty="0" smtClean="0"/>
              <a:t>possesso </a:t>
            </a:r>
            <a:r>
              <a:rPr lang="it-IT" dirty="0"/>
              <a:t>per il tramite di una società semplice, trust, etc</a:t>
            </a:r>
            <a:r>
              <a:rPr lang="it-IT" dirty="0" smtClean="0"/>
              <a:t>.). </a:t>
            </a:r>
          </a:p>
          <a:p>
            <a:pPr algn="just"/>
            <a:r>
              <a:rPr lang="it-IT" dirty="0" smtClean="0"/>
              <a:t>In </a:t>
            </a:r>
            <a:r>
              <a:rPr lang="it-IT" dirty="0"/>
              <a:t>questi ed in altri casi (locazione) la stima delle spese connesse al possesso </a:t>
            </a:r>
            <a:r>
              <a:rPr lang="it-IT" dirty="0" smtClean="0"/>
              <a:t>dell’immobile (fitto figurativo, spese condominiali, etc.) </a:t>
            </a:r>
            <a:r>
              <a:rPr lang="it-IT" dirty="0"/>
              <a:t>viene </a:t>
            </a:r>
            <a:r>
              <a:rPr lang="it-IT" dirty="0" smtClean="0"/>
              <a:t>effettuata </a:t>
            </a:r>
            <a:r>
              <a:rPr lang="it-IT" dirty="0"/>
              <a:t>sulla base della </a:t>
            </a:r>
            <a:r>
              <a:rPr lang="it-IT" b="1" dirty="0"/>
              <a:t>superficie convenzionale pari a 75 </a:t>
            </a:r>
            <a:r>
              <a:rPr lang="it-IT" b="1" dirty="0" smtClean="0"/>
              <a:t>mq</a:t>
            </a:r>
            <a:r>
              <a:rPr lang="it-IT" dirty="0" smtClean="0"/>
              <a:t>.</a:t>
            </a:r>
          </a:p>
          <a:p>
            <a:pPr algn="just"/>
            <a:r>
              <a:rPr lang="it-IT" dirty="0" smtClean="0"/>
              <a:t>Tramite </a:t>
            </a:r>
            <a:r>
              <a:rPr lang="it-IT" dirty="0"/>
              <a:t>l’anagrafe dei residenti e la banca dati TARI , il comune può essere in grado di </a:t>
            </a:r>
            <a:r>
              <a:rPr lang="it-IT" u="sng" dirty="0"/>
              <a:t>individuare la correlazione mancante tra il contribuente e l’immobile</a:t>
            </a:r>
            <a:r>
              <a:rPr lang="it-IT" dirty="0"/>
              <a:t> e fornire informazioni relative alla </a:t>
            </a:r>
            <a:r>
              <a:rPr lang="it-IT" u="sng" dirty="0"/>
              <a:t>superficie effettiva</a:t>
            </a:r>
            <a:r>
              <a:rPr lang="it-IT" dirty="0"/>
              <a:t> di quest’ultimo, focalizzando l’attenzione sulle abitazioni con superficie superiore a quella convenzionale.</a:t>
            </a:r>
          </a:p>
        </p:txBody>
      </p:sp>
      <p:sp>
        <p:nvSpPr>
          <p:cNvPr id="2" name="Segnaposto numero diapositiva 1"/>
          <p:cNvSpPr>
            <a:spLocks noGrp="1"/>
          </p:cNvSpPr>
          <p:nvPr>
            <p:ph type="sldNum" sz="quarter" idx="12"/>
          </p:nvPr>
        </p:nvSpPr>
        <p:spPr/>
        <p:txBody>
          <a:bodyPr/>
          <a:lstStyle/>
          <a:p>
            <a:fld id="{C121BA9E-CF39-5A4C-A796-CE277B4E7A22}" type="slidenum">
              <a:rPr lang="it-IT" smtClean="0"/>
              <a:pPr/>
              <a:t>21</a:t>
            </a:fld>
            <a:endParaRPr lang="it-IT" dirty="0"/>
          </a:p>
        </p:txBody>
      </p:sp>
      <p:sp>
        <p:nvSpPr>
          <p:cNvPr id="6" name="Titolo 5"/>
          <p:cNvSpPr>
            <a:spLocks noGrp="1"/>
          </p:cNvSpPr>
          <p:nvPr>
            <p:ph type="title"/>
          </p:nvPr>
        </p:nvSpPr>
        <p:spPr/>
        <p:txBody>
          <a:bodyPr>
            <a:normAutofit/>
          </a:bodyPr>
          <a:lstStyle/>
          <a:p>
            <a:r>
              <a:rPr lang="it-IT" dirty="0" smtClean="0"/>
              <a:t>Il Ruolo del Comune</a:t>
            </a:r>
            <a:endParaRPr lang="it-IT" dirty="0"/>
          </a:p>
        </p:txBody>
      </p:sp>
    </p:spTree>
    <p:extLst>
      <p:ext uri="{BB962C8B-B14F-4D97-AF65-F5344CB8AC3E}">
        <p14:creationId xmlns:p14="http://schemas.microsoft.com/office/powerpoint/2010/main" val="37481991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sz="1400" b="1" dirty="0"/>
              <a:t>ELEMENTI CHE POSSONO FORMARE OGGETTO </a:t>
            </a:r>
            <a:r>
              <a:rPr lang="it-IT" sz="1400" b="1" dirty="0" smtClean="0"/>
              <a:t>DELLA SEGNALAZIONE</a:t>
            </a:r>
          </a:p>
          <a:p>
            <a:pPr algn="just"/>
            <a:r>
              <a:rPr lang="it-IT" b="1" dirty="0"/>
              <a:t>Spese di </a:t>
            </a:r>
            <a:r>
              <a:rPr lang="it-IT" b="1" dirty="0" smtClean="0"/>
              <a:t>istruzione</a:t>
            </a:r>
          </a:p>
          <a:p>
            <a:pPr algn="just"/>
            <a:r>
              <a:rPr lang="it-IT" dirty="0" smtClean="0"/>
              <a:t>Sono </a:t>
            </a:r>
            <a:r>
              <a:rPr lang="it-IT" dirty="0"/>
              <a:t>sconosciute </a:t>
            </a:r>
            <a:r>
              <a:rPr lang="it-IT" dirty="0" smtClean="0"/>
              <a:t>all’AE se non </a:t>
            </a:r>
            <a:r>
              <a:rPr lang="it-IT" dirty="0"/>
              <a:t>portate in detrazione dal </a:t>
            </a:r>
            <a:r>
              <a:rPr lang="it-IT" dirty="0" smtClean="0"/>
              <a:t>contribuente per l’anno di imposta, </a:t>
            </a:r>
            <a:r>
              <a:rPr lang="it-IT" dirty="0"/>
              <a:t>ovvero sono conosciute solo in parte se la spesa è stata indicata in dichiarazione nel limite dell’importo massimo </a:t>
            </a:r>
            <a:r>
              <a:rPr lang="it-IT" dirty="0" smtClean="0"/>
              <a:t>detraibile.</a:t>
            </a:r>
          </a:p>
          <a:p>
            <a:pPr algn="just"/>
            <a:endParaRPr lang="it-IT" dirty="0"/>
          </a:p>
          <a:p>
            <a:pPr algn="just"/>
            <a:r>
              <a:rPr lang="it-IT" dirty="0" smtClean="0"/>
              <a:t>Il </a:t>
            </a:r>
            <a:r>
              <a:rPr lang="it-IT" dirty="0"/>
              <a:t>comune può </a:t>
            </a:r>
            <a:r>
              <a:rPr lang="it-IT" dirty="0" smtClean="0"/>
              <a:t>disporre delle informazioni mancanti o di informazioni più precise rispetto all’entità della spesa effettivamente sostenuta.</a:t>
            </a:r>
          </a:p>
          <a:p>
            <a:pPr algn="just"/>
            <a:endParaRPr lang="it-IT" dirty="0"/>
          </a:p>
          <a:p>
            <a:pPr algn="just"/>
            <a:r>
              <a:rPr lang="it-IT" dirty="0" smtClean="0"/>
              <a:t>Si tratta, ad esempio, dei </a:t>
            </a:r>
            <a:r>
              <a:rPr lang="it-IT" dirty="0"/>
              <a:t>dati relativi al pagamento del servizio </a:t>
            </a:r>
            <a:r>
              <a:rPr lang="it-IT" dirty="0" smtClean="0"/>
              <a:t>mensa o della retta dell’asilo nido comunale. Nel </a:t>
            </a:r>
            <a:r>
              <a:rPr lang="it-IT" dirty="0"/>
              <a:t>caso di elargizione di contributi, </a:t>
            </a:r>
            <a:r>
              <a:rPr lang="it-IT" dirty="0" smtClean="0"/>
              <a:t>il comune potrebbe disporre dei dati relativi alle delle </a:t>
            </a:r>
            <a:r>
              <a:rPr lang="it-IT" dirty="0"/>
              <a:t>rette di asili nido, scuole </a:t>
            </a:r>
            <a:r>
              <a:rPr lang="it-IT" dirty="0" smtClean="0"/>
              <a:t>dell’infanzia </a:t>
            </a:r>
            <a:r>
              <a:rPr lang="it-IT" dirty="0"/>
              <a:t>e </a:t>
            </a:r>
            <a:r>
              <a:rPr lang="it-IT" dirty="0" smtClean="0"/>
              <a:t>scuole </a:t>
            </a:r>
            <a:r>
              <a:rPr lang="it-IT" dirty="0"/>
              <a:t>private.</a:t>
            </a:r>
          </a:p>
        </p:txBody>
      </p:sp>
      <p:sp>
        <p:nvSpPr>
          <p:cNvPr id="2" name="Segnaposto numero diapositiva 1"/>
          <p:cNvSpPr>
            <a:spLocks noGrp="1"/>
          </p:cNvSpPr>
          <p:nvPr>
            <p:ph type="sldNum" sz="quarter" idx="12"/>
          </p:nvPr>
        </p:nvSpPr>
        <p:spPr/>
        <p:txBody>
          <a:bodyPr/>
          <a:lstStyle/>
          <a:p>
            <a:fld id="{C121BA9E-CF39-5A4C-A796-CE277B4E7A22}" type="slidenum">
              <a:rPr lang="it-IT" smtClean="0"/>
              <a:pPr/>
              <a:t>22</a:t>
            </a:fld>
            <a:endParaRPr lang="it-IT" dirty="0"/>
          </a:p>
        </p:txBody>
      </p:sp>
      <p:sp>
        <p:nvSpPr>
          <p:cNvPr id="6" name="Titolo 5"/>
          <p:cNvSpPr>
            <a:spLocks noGrp="1"/>
          </p:cNvSpPr>
          <p:nvPr>
            <p:ph type="title"/>
          </p:nvPr>
        </p:nvSpPr>
        <p:spPr/>
        <p:txBody>
          <a:bodyPr>
            <a:normAutofit/>
          </a:bodyPr>
          <a:lstStyle/>
          <a:p>
            <a:r>
              <a:rPr lang="it-IT" dirty="0" smtClean="0"/>
              <a:t>Il Ruolo del Comune</a:t>
            </a:r>
            <a:endParaRPr lang="it-IT" dirty="0"/>
          </a:p>
        </p:txBody>
      </p:sp>
    </p:spTree>
    <p:extLst>
      <p:ext uri="{BB962C8B-B14F-4D97-AF65-F5344CB8AC3E}">
        <p14:creationId xmlns:p14="http://schemas.microsoft.com/office/powerpoint/2010/main" val="30856072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sz="1400" b="1" dirty="0"/>
              <a:t>ELEMENTI CHE POSSONO FORMARE OGGETTO </a:t>
            </a:r>
            <a:r>
              <a:rPr lang="it-IT" sz="1400" b="1" dirty="0" smtClean="0"/>
              <a:t>DELLA SEGNALAZIONE</a:t>
            </a:r>
          </a:p>
          <a:p>
            <a:pPr algn="just"/>
            <a:endParaRPr lang="it-IT" dirty="0" smtClean="0"/>
          </a:p>
          <a:p>
            <a:pPr algn="just"/>
            <a:endParaRPr lang="it-IT" dirty="0" smtClean="0"/>
          </a:p>
          <a:p>
            <a:pPr algn="just"/>
            <a:r>
              <a:rPr lang="it-IT" dirty="0" smtClean="0"/>
              <a:t>E </a:t>
            </a:r>
            <a:r>
              <a:rPr lang="it-IT" dirty="0"/>
              <a:t>fondamentale, ai fini dell’efficacia della segnalazione, che il Comune vagli </a:t>
            </a:r>
            <a:r>
              <a:rPr lang="it-IT" b="1" dirty="0"/>
              <a:t>tutte le informazioni</a:t>
            </a:r>
            <a:r>
              <a:rPr lang="it-IT" dirty="0"/>
              <a:t> che possiede sul soggetto o sulla sua cerchia familiare. </a:t>
            </a:r>
            <a:endParaRPr lang="it-IT" dirty="0" smtClean="0"/>
          </a:p>
          <a:p>
            <a:pPr algn="just"/>
            <a:endParaRPr lang="it-IT" dirty="0" smtClean="0"/>
          </a:p>
          <a:p>
            <a:pPr algn="just"/>
            <a:r>
              <a:rPr lang="it-IT" dirty="0" smtClean="0"/>
              <a:t>Tale </a:t>
            </a:r>
            <a:r>
              <a:rPr lang="it-IT" dirty="0"/>
              <a:t>operazione può consentire di </a:t>
            </a:r>
            <a:r>
              <a:rPr lang="it-IT" dirty="0" smtClean="0"/>
              <a:t>associare ad un </a:t>
            </a:r>
            <a:r>
              <a:rPr lang="it-IT" dirty="0"/>
              <a:t>unico dato di per sé non idoneo ad avviare un </a:t>
            </a:r>
            <a:r>
              <a:rPr lang="it-IT" dirty="0" smtClean="0"/>
              <a:t>accertamento ulteriori </a:t>
            </a:r>
            <a:r>
              <a:rPr lang="it-IT" dirty="0"/>
              <a:t>informazioni che </a:t>
            </a:r>
            <a:r>
              <a:rPr lang="it-IT" dirty="0" smtClean="0"/>
              <a:t>invece possono, nel loro insieme, </a:t>
            </a:r>
            <a:r>
              <a:rPr lang="it-IT" dirty="0"/>
              <a:t>innescare il controllo</a:t>
            </a:r>
          </a:p>
        </p:txBody>
      </p:sp>
      <p:sp>
        <p:nvSpPr>
          <p:cNvPr id="2" name="Segnaposto numero diapositiva 1"/>
          <p:cNvSpPr>
            <a:spLocks noGrp="1"/>
          </p:cNvSpPr>
          <p:nvPr>
            <p:ph type="sldNum" sz="quarter" idx="12"/>
          </p:nvPr>
        </p:nvSpPr>
        <p:spPr/>
        <p:txBody>
          <a:bodyPr/>
          <a:lstStyle/>
          <a:p>
            <a:fld id="{C121BA9E-CF39-5A4C-A796-CE277B4E7A22}" type="slidenum">
              <a:rPr lang="it-IT" smtClean="0"/>
              <a:pPr/>
              <a:t>23</a:t>
            </a:fld>
            <a:endParaRPr lang="it-IT" dirty="0"/>
          </a:p>
        </p:txBody>
      </p:sp>
      <p:sp>
        <p:nvSpPr>
          <p:cNvPr id="6" name="Titolo 5"/>
          <p:cNvSpPr>
            <a:spLocks noGrp="1"/>
          </p:cNvSpPr>
          <p:nvPr>
            <p:ph type="title"/>
          </p:nvPr>
        </p:nvSpPr>
        <p:spPr/>
        <p:txBody>
          <a:bodyPr>
            <a:normAutofit/>
          </a:bodyPr>
          <a:lstStyle/>
          <a:p>
            <a:r>
              <a:rPr lang="it-IT" dirty="0" smtClean="0"/>
              <a:t>Il Ruolo del Comune</a:t>
            </a:r>
            <a:endParaRPr lang="it-IT" dirty="0"/>
          </a:p>
        </p:txBody>
      </p:sp>
    </p:spTree>
    <p:extLst>
      <p:ext uri="{BB962C8B-B14F-4D97-AF65-F5344CB8AC3E}">
        <p14:creationId xmlns:p14="http://schemas.microsoft.com/office/powerpoint/2010/main" val="2365496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b="1" dirty="0" smtClean="0"/>
              <a:t>Esempio</a:t>
            </a:r>
          </a:p>
          <a:p>
            <a:r>
              <a:rPr lang="it-IT" i="1" dirty="0" smtClean="0"/>
              <a:t>Soggetto </a:t>
            </a:r>
            <a:r>
              <a:rPr lang="it-IT" i="1" dirty="0"/>
              <a:t>con reddito dichiarato pari a € </a:t>
            </a:r>
            <a:r>
              <a:rPr lang="it-IT" i="1" dirty="0" smtClean="0"/>
              <a:t>6.000</a:t>
            </a:r>
          </a:p>
          <a:p>
            <a:endParaRPr lang="it-IT" dirty="0"/>
          </a:p>
          <a:p>
            <a:r>
              <a:rPr lang="it-IT" dirty="0" smtClean="0"/>
              <a:t>Dati di cui il comune può disporre per la segnalazione:</a:t>
            </a:r>
          </a:p>
          <a:p>
            <a:endParaRPr lang="it-IT" dirty="0" smtClean="0"/>
          </a:p>
          <a:p>
            <a:pPr marL="285750" indent="-285750">
              <a:buFont typeface="Arial" panose="020B0604020202020204" pitchFamily="34" charset="0"/>
              <a:buChar char="•"/>
            </a:pPr>
            <a:r>
              <a:rPr lang="it-IT" dirty="0" smtClean="0"/>
              <a:t>Verbale della Polizia Municipale relativo all’auto </a:t>
            </a:r>
            <a:r>
              <a:rPr lang="it-IT" dirty="0"/>
              <a:t>con potenza </a:t>
            </a:r>
            <a:r>
              <a:rPr lang="it-IT" dirty="0" smtClean="0"/>
              <a:t>pari a 100 </a:t>
            </a:r>
            <a:r>
              <a:rPr lang="it-IT" dirty="0"/>
              <a:t>KW </a:t>
            </a:r>
            <a:r>
              <a:rPr lang="it-IT" dirty="0" smtClean="0"/>
              <a:t>e noleggio </a:t>
            </a:r>
            <a:r>
              <a:rPr lang="it-IT" dirty="0"/>
              <a:t>non indicato;</a:t>
            </a:r>
          </a:p>
          <a:p>
            <a:pPr marL="285750" indent="-285750">
              <a:buFont typeface="Arial" panose="020B0604020202020204" pitchFamily="34" charset="0"/>
              <a:buChar char="•"/>
            </a:pPr>
            <a:endParaRPr lang="it-IT" dirty="0" smtClean="0"/>
          </a:p>
          <a:p>
            <a:pPr marL="285750" indent="-285750">
              <a:buFont typeface="Arial" panose="020B0604020202020204" pitchFamily="34" charset="0"/>
              <a:buChar char="•"/>
            </a:pPr>
            <a:r>
              <a:rPr lang="it-IT" dirty="0"/>
              <a:t>Utenza TARI intestata al convivente di </a:t>
            </a:r>
            <a:r>
              <a:rPr lang="it-IT" dirty="0" smtClean="0"/>
              <a:t>fatto, </a:t>
            </a:r>
            <a:r>
              <a:rPr lang="it-IT" dirty="0"/>
              <a:t>privo di </a:t>
            </a:r>
            <a:r>
              <a:rPr lang="it-IT" dirty="0" smtClean="0"/>
              <a:t>reddito, relativa ad un immobile </a:t>
            </a:r>
            <a:r>
              <a:rPr lang="it-IT" dirty="0"/>
              <a:t>con superficie di mq </a:t>
            </a:r>
            <a:r>
              <a:rPr lang="it-IT" dirty="0" smtClean="0"/>
              <a:t>120;</a:t>
            </a:r>
            <a:endParaRPr lang="it-IT" dirty="0"/>
          </a:p>
          <a:p>
            <a:pPr marL="285750" indent="-285750">
              <a:buFont typeface="Arial" panose="020B0604020202020204" pitchFamily="34" charset="0"/>
              <a:buChar char="•"/>
            </a:pPr>
            <a:endParaRPr lang="it-IT" dirty="0" smtClean="0"/>
          </a:p>
          <a:p>
            <a:pPr marL="285750" indent="-285750">
              <a:buFont typeface="Arial" panose="020B0604020202020204" pitchFamily="34" charset="0"/>
              <a:buChar char="•"/>
            </a:pPr>
            <a:r>
              <a:rPr lang="it-IT" dirty="0" smtClean="0"/>
              <a:t>Rette / pagamenti del servizio mensa </a:t>
            </a:r>
            <a:r>
              <a:rPr lang="it-IT" dirty="0"/>
              <a:t>corrisposte per i figli naturali pari a € 2.500</a:t>
            </a:r>
          </a:p>
        </p:txBody>
      </p:sp>
      <p:sp>
        <p:nvSpPr>
          <p:cNvPr id="2" name="Segnaposto numero diapositiva 1"/>
          <p:cNvSpPr>
            <a:spLocks noGrp="1"/>
          </p:cNvSpPr>
          <p:nvPr>
            <p:ph type="sldNum" sz="quarter" idx="12"/>
          </p:nvPr>
        </p:nvSpPr>
        <p:spPr/>
        <p:txBody>
          <a:bodyPr/>
          <a:lstStyle/>
          <a:p>
            <a:fld id="{C121BA9E-CF39-5A4C-A796-CE277B4E7A22}" type="slidenum">
              <a:rPr lang="it-IT" smtClean="0"/>
              <a:pPr/>
              <a:t>24</a:t>
            </a:fld>
            <a:endParaRPr lang="it-IT" dirty="0"/>
          </a:p>
        </p:txBody>
      </p:sp>
      <p:sp>
        <p:nvSpPr>
          <p:cNvPr id="6" name="Titolo 5"/>
          <p:cNvSpPr>
            <a:spLocks noGrp="1"/>
          </p:cNvSpPr>
          <p:nvPr>
            <p:ph type="title"/>
          </p:nvPr>
        </p:nvSpPr>
        <p:spPr/>
        <p:txBody>
          <a:bodyPr>
            <a:normAutofit/>
          </a:bodyPr>
          <a:lstStyle/>
          <a:p>
            <a:r>
              <a:rPr lang="it-IT" dirty="0" smtClean="0"/>
              <a:t>Il Ruolo del Comune</a:t>
            </a:r>
            <a:endParaRPr lang="it-IT" dirty="0"/>
          </a:p>
        </p:txBody>
      </p:sp>
    </p:spTree>
    <p:extLst>
      <p:ext uri="{BB962C8B-B14F-4D97-AF65-F5344CB8AC3E}">
        <p14:creationId xmlns:p14="http://schemas.microsoft.com/office/powerpoint/2010/main" val="42888530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b="1" dirty="0"/>
              <a:t>ANNOTAZIONE </a:t>
            </a:r>
            <a:r>
              <a:rPr lang="it-IT" b="1" dirty="0" smtClean="0"/>
              <a:t>FINALE</a:t>
            </a:r>
            <a:endParaRPr lang="it-IT" dirty="0"/>
          </a:p>
          <a:p>
            <a:endParaRPr lang="it-IT" dirty="0" smtClean="0"/>
          </a:p>
          <a:p>
            <a:endParaRPr lang="it-IT" dirty="0"/>
          </a:p>
          <a:p>
            <a:r>
              <a:rPr lang="it-IT" dirty="0" smtClean="0"/>
              <a:t>La </a:t>
            </a:r>
            <a:r>
              <a:rPr lang="it-IT" dirty="0"/>
              <a:t>determinazione sintetica del reddito ai sensi dell’art. 38, comma 4 </a:t>
            </a:r>
            <a:r>
              <a:rPr lang="it-IT" dirty="0" smtClean="0"/>
              <a:t>e seguenti </a:t>
            </a:r>
            <a:r>
              <a:rPr lang="it-IT" dirty="0" err="1" smtClean="0"/>
              <a:t>Dpr</a:t>
            </a:r>
            <a:r>
              <a:rPr lang="it-IT" dirty="0" smtClean="0"/>
              <a:t> </a:t>
            </a:r>
            <a:r>
              <a:rPr lang="it-IT" dirty="0"/>
              <a:t>600/73 è </a:t>
            </a:r>
            <a:r>
              <a:rPr lang="it-IT" u="sng" dirty="0"/>
              <a:t>complessa</a:t>
            </a:r>
            <a:r>
              <a:rPr lang="it-IT" dirty="0"/>
              <a:t> e comporta il vaglio di molteplici elementi, in relazione ai quali è prevista un’ampia serie di </a:t>
            </a:r>
            <a:r>
              <a:rPr lang="it-IT" dirty="0" smtClean="0"/>
              <a:t>casistiche</a:t>
            </a:r>
          </a:p>
          <a:p>
            <a:endParaRPr lang="it-IT" dirty="0" smtClean="0"/>
          </a:p>
          <a:p>
            <a:r>
              <a:rPr lang="it-IT" dirty="0" smtClean="0"/>
              <a:t>E</a:t>
            </a:r>
            <a:r>
              <a:rPr lang="it-IT" dirty="0"/>
              <a:t>’ </a:t>
            </a:r>
            <a:r>
              <a:rPr lang="it-IT" dirty="0" smtClean="0"/>
              <a:t>inoltre poco frequente </a:t>
            </a:r>
            <a:r>
              <a:rPr lang="it-IT" dirty="0"/>
              <a:t>che la presenza di </a:t>
            </a:r>
            <a:r>
              <a:rPr lang="it-IT" dirty="0" smtClean="0"/>
              <a:t>un unico elemento che denota </a:t>
            </a:r>
            <a:r>
              <a:rPr lang="it-IT" dirty="0"/>
              <a:t>capacità reddituale </a:t>
            </a:r>
            <a:r>
              <a:rPr lang="it-IT" dirty="0" smtClean="0"/>
              <a:t>sia in grado di </a:t>
            </a:r>
            <a:r>
              <a:rPr lang="it-IT" dirty="0"/>
              <a:t>fondare un efficace accertamento </a:t>
            </a:r>
            <a:r>
              <a:rPr lang="it-IT" dirty="0" smtClean="0"/>
              <a:t>sintetico </a:t>
            </a:r>
            <a:endParaRPr lang="it-IT"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25</a:t>
            </a:fld>
            <a:endParaRPr lang="it-IT" dirty="0"/>
          </a:p>
        </p:txBody>
      </p:sp>
      <p:sp>
        <p:nvSpPr>
          <p:cNvPr id="6" name="Titolo 5"/>
          <p:cNvSpPr>
            <a:spLocks noGrp="1"/>
          </p:cNvSpPr>
          <p:nvPr>
            <p:ph type="title"/>
          </p:nvPr>
        </p:nvSpPr>
        <p:spPr/>
        <p:txBody>
          <a:bodyPr>
            <a:normAutofit/>
          </a:bodyPr>
          <a:lstStyle/>
          <a:p>
            <a:r>
              <a:rPr lang="it-IT" dirty="0" smtClean="0"/>
              <a:t>Il Ruolo del Comune</a:t>
            </a:r>
            <a:endParaRPr lang="it-IT" dirty="0"/>
          </a:p>
        </p:txBody>
      </p:sp>
    </p:spTree>
    <p:extLst>
      <p:ext uri="{BB962C8B-B14F-4D97-AF65-F5344CB8AC3E}">
        <p14:creationId xmlns:p14="http://schemas.microsoft.com/office/powerpoint/2010/main" val="8569631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b="1" dirty="0"/>
              <a:t>ANNOTAZIONE </a:t>
            </a:r>
            <a:r>
              <a:rPr lang="it-IT" b="1" dirty="0" smtClean="0"/>
              <a:t>FINALE</a:t>
            </a:r>
            <a:endParaRPr lang="it-IT" dirty="0"/>
          </a:p>
          <a:p>
            <a:endParaRPr lang="it-IT" dirty="0" smtClean="0"/>
          </a:p>
          <a:p>
            <a:r>
              <a:rPr lang="it-IT" dirty="0" smtClean="0"/>
              <a:t>E’ </a:t>
            </a:r>
            <a:r>
              <a:rPr lang="it-IT" dirty="0"/>
              <a:t>opportuno che il </a:t>
            </a:r>
            <a:r>
              <a:rPr lang="it-IT" dirty="0" smtClean="0"/>
              <a:t>comune, prima di avviare l’attività di collaborazione con l’Agenzia delle Entrate, ovvero prima di inserire la segnalazione, si confronti </a:t>
            </a:r>
            <a:r>
              <a:rPr lang="it-IT" dirty="0"/>
              <a:t>con la Direzione Provinciale </a:t>
            </a:r>
            <a:r>
              <a:rPr lang="it-IT" dirty="0" smtClean="0"/>
              <a:t>di competenza.</a:t>
            </a:r>
          </a:p>
          <a:p>
            <a:endParaRPr lang="it-IT" dirty="0"/>
          </a:p>
          <a:p>
            <a:r>
              <a:rPr lang="it-IT" dirty="0" smtClean="0"/>
              <a:t>In tal modo il comune potrà:</a:t>
            </a:r>
          </a:p>
          <a:p>
            <a:pPr marL="285750" indent="-285750">
              <a:buFont typeface="Arial" panose="020B0604020202020204" pitchFamily="34" charset="0"/>
              <a:buChar char="•"/>
            </a:pPr>
            <a:r>
              <a:rPr lang="it-IT" dirty="0" smtClean="0"/>
              <a:t>ricavare spunti generali per la collaborazione all’accertamento legata all’ambito qui in esame;</a:t>
            </a:r>
          </a:p>
          <a:p>
            <a:pPr marL="285750" indent="-285750">
              <a:buFont typeface="Arial" panose="020B0604020202020204" pitchFamily="34" charset="0"/>
              <a:buChar char="•"/>
            </a:pPr>
            <a:r>
              <a:rPr lang="it-IT" dirty="0" smtClean="0"/>
              <a:t>avere eventuale conferma del fatto che il soggetto non è già sottoposto a controllo;</a:t>
            </a:r>
          </a:p>
          <a:p>
            <a:pPr marL="285750" indent="-285750">
              <a:buFont typeface="Arial" panose="020B0604020202020204" pitchFamily="34" charset="0"/>
              <a:buChar char="•"/>
            </a:pPr>
            <a:r>
              <a:rPr lang="it-IT" dirty="0" smtClean="0"/>
              <a:t>avere eventuale conferma che le informazioni disponibili consentono di superare il limite della soglia di accertabilità normativamente prevista.</a:t>
            </a:r>
          </a:p>
          <a:p>
            <a:r>
              <a:rPr lang="it-IT" dirty="0" smtClean="0"/>
              <a:t> </a:t>
            </a:r>
            <a:endParaRPr lang="it-IT"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26</a:t>
            </a:fld>
            <a:endParaRPr lang="it-IT" dirty="0"/>
          </a:p>
        </p:txBody>
      </p:sp>
      <p:sp>
        <p:nvSpPr>
          <p:cNvPr id="6" name="Titolo 5"/>
          <p:cNvSpPr>
            <a:spLocks noGrp="1"/>
          </p:cNvSpPr>
          <p:nvPr>
            <p:ph type="title"/>
          </p:nvPr>
        </p:nvSpPr>
        <p:spPr/>
        <p:txBody>
          <a:bodyPr>
            <a:normAutofit/>
          </a:bodyPr>
          <a:lstStyle/>
          <a:p>
            <a:r>
              <a:rPr lang="it-IT" dirty="0" smtClean="0"/>
              <a:t>Il Ruolo del Comune</a:t>
            </a:r>
            <a:endParaRPr lang="it-IT" dirty="0"/>
          </a:p>
        </p:txBody>
      </p:sp>
    </p:spTree>
    <p:extLst>
      <p:ext uri="{BB962C8B-B14F-4D97-AF65-F5344CB8AC3E}">
        <p14:creationId xmlns:p14="http://schemas.microsoft.com/office/powerpoint/2010/main" val="9077930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Presentazione_STRUTTURA_2016-0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Titolo 7"/>
          <p:cNvSpPr>
            <a:spLocks noGrp="1"/>
          </p:cNvSpPr>
          <p:nvPr>
            <p:ph type="title"/>
          </p:nvPr>
        </p:nvSpPr>
        <p:spPr>
          <a:xfrm>
            <a:off x="1481006" y="2182952"/>
            <a:ext cx="5544784" cy="2026192"/>
          </a:xfrm>
          <a:noFill/>
        </p:spPr>
        <p:txBody>
          <a:bodyPr/>
          <a:lstStyle/>
          <a:p>
            <a:pPr algn="ctr"/>
            <a:r>
              <a:rPr lang="it-IT" dirty="0" smtClean="0"/>
              <a:t>Grazie per l’attenzione</a:t>
            </a:r>
            <a:br>
              <a:rPr lang="it-IT" dirty="0" smtClean="0"/>
            </a:br>
            <a:r>
              <a:rPr lang="it-IT" dirty="0" smtClean="0"/>
              <a:t/>
            </a:r>
            <a:br>
              <a:rPr lang="it-IT" dirty="0" smtClean="0"/>
            </a:br>
            <a:r>
              <a:rPr lang="it-IT" sz="1600" b="1" dirty="0" smtClean="0">
                <a:latin typeface="Arial"/>
                <a:cs typeface="Arial"/>
              </a:rPr>
              <a:t>Pier Luigi </a:t>
            </a:r>
            <a:r>
              <a:rPr lang="it-IT" sz="1600" b="1" dirty="0" err="1" smtClean="0">
                <a:latin typeface="Arial"/>
                <a:cs typeface="Arial"/>
              </a:rPr>
              <a:t>Calani</a:t>
            </a:r>
            <a:r>
              <a:rPr lang="it-IT" sz="1600" dirty="0" smtClean="0">
                <a:latin typeface="Arial"/>
                <a:cs typeface="Arial"/>
              </a:rPr>
              <a:t/>
            </a:r>
            <a:br>
              <a:rPr lang="it-IT" sz="1600" dirty="0" smtClean="0">
                <a:latin typeface="Arial"/>
                <a:cs typeface="Arial"/>
              </a:rPr>
            </a:br>
            <a:endParaRPr lang="it-IT" sz="1600" i="1" dirty="0">
              <a:latin typeface="Arial"/>
              <a:cs typeface="Arial"/>
            </a:endParaRPr>
          </a:p>
        </p:txBody>
      </p:sp>
      <p:sp>
        <p:nvSpPr>
          <p:cNvPr id="11" name="CasellaDiTesto 10"/>
          <p:cNvSpPr txBox="1"/>
          <p:nvPr/>
        </p:nvSpPr>
        <p:spPr>
          <a:xfrm>
            <a:off x="1028450" y="4721985"/>
            <a:ext cx="6472238" cy="646331"/>
          </a:xfrm>
          <a:prstGeom prst="rect">
            <a:avLst/>
          </a:prstGeom>
          <a:noFill/>
        </p:spPr>
        <p:txBody>
          <a:bodyPr>
            <a:spAutoFit/>
          </a:bodyPr>
          <a:lstStyle/>
          <a:p>
            <a:pPr algn="ctr" fontAlgn="auto">
              <a:spcBef>
                <a:spcPts val="0"/>
              </a:spcBef>
              <a:spcAft>
                <a:spcPts val="0"/>
              </a:spcAft>
              <a:defRPr/>
            </a:pPr>
            <a:r>
              <a:rPr lang="it-IT" sz="1400" dirty="0">
                <a:solidFill>
                  <a:schemeClr val="bg1"/>
                </a:solidFill>
                <a:latin typeface="Arial Black"/>
                <a:ea typeface="+mj-ea"/>
                <a:cs typeface="Arial Black"/>
              </a:rPr>
              <a:t>I</a:t>
            </a:r>
            <a:r>
              <a:rPr lang="it-IT" sz="1400" dirty="0" smtClean="0">
                <a:solidFill>
                  <a:schemeClr val="bg1"/>
                </a:solidFill>
                <a:latin typeface="Arial Black"/>
                <a:ea typeface="+mj-ea"/>
                <a:cs typeface="Arial Black"/>
              </a:rPr>
              <a:t> </a:t>
            </a:r>
            <a:r>
              <a:rPr lang="it-IT" sz="1400" dirty="0">
                <a:solidFill>
                  <a:schemeClr val="bg1"/>
                </a:solidFill>
                <a:latin typeface="Arial Black"/>
                <a:ea typeface="+mj-ea"/>
                <a:cs typeface="Arial Black"/>
              </a:rPr>
              <a:t>materiali </a:t>
            </a:r>
            <a:r>
              <a:rPr lang="it-IT" sz="1400" dirty="0" smtClean="0">
                <a:solidFill>
                  <a:schemeClr val="bg1"/>
                </a:solidFill>
                <a:latin typeface="Arial Black"/>
                <a:ea typeface="+mj-ea"/>
                <a:cs typeface="Arial Black"/>
              </a:rPr>
              <a:t> saranno disponibili su</a:t>
            </a:r>
            <a:r>
              <a:rPr lang="it-IT" sz="1400" dirty="0">
                <a:solidFill>
                  <a:schemeClr val="bg1"/>
                </a:solidFill>
                <a:latin typeface="Arial Black"/>
                <a:ea typeface="+mj-ea"/>
                <a:cs typeface="Arial Black"/>
              </a:rPr>
              <a:t>:</a:t>
            </a:r>
            <a:r>
              <a:rPr lang="it-IT" dirty="0">
                <a:solidFill>
                  <a:schemeClr val="bg1"/>
                </a:solidFill>
                <a:latin typeface="Arial Black"/>
                <a:ea typeface="+mj-ea"/>
                <a:cs typeface="Arial Black"/>
              </a:rPr>
              <a:t>  </a:t>
            </a:r>
            <a:endParaRPr lang="it-IT" b="1" dirty="0">
              <a:solidFill>
                <a:schemeClr val="bg1"/>
              </a:solidFill>
              <a:latin typeface="+mn-lt"/>
              <a:cs typeface="+mn-cs"/>
            </a:endParaRPr>
          </a:p>
          <a:p>
            <a:pPr algn="ctr" fontAlgn="auto">
              <a:spcBef>
                <a:spcPts val="0"/>
              </a:spcBef>
              <a:spcAft>
                <a:spcPts val="0"/>
              </a:spcAft>
              <a:defRPr/>
            </a:pPr>
            <a:r>
              <a:rPr lang="it-IT" b="1" dirty="0" err="1" smtClean="0">
                <a:solidFill>
                  <a:schemeClr val="bg1"/>
                </a:solidFill>
                <a:latin typeface="+mn-lt"/>
                <a:cs typeface="+mn-cs"/>
              </a:rPr>
              <a:t>www.fondazioneifel.it</a:t>
            </a:r>
            <a:r>
              <a:rPr lang="it-IT" b="1" dirty="0" smtClean="0">
                <a:solidFill>
                  <a:schemeClr val="bg1"/>
                </a:solidFill>
                <a:latin typeface="+mn-lt"/>
                <a:cs typeface="+mn-cs"/>
              </a:rPr>
              <a:t>/formazione</a:t>
            </a:r>
            <a:endParaRPr lang="it-IT" b="1" dirty="0">
              <a:solidFill>
                <a:schemeClr val="bg1"/>
              </a:solidFill>
              <a:latin typeface="+mn-lt"/>
              <a:cs typeface="+mn-cs"/>
            </a:endParaRPr>
          </a:p>
        </p:txBody>
      </p:sp>
      <p:pic>
        <p:nvPicPr>
          <p:cNvPr id="12" name="Immagine 3">
            <a:hlinkClick r:id="rId3"/>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25071" y="5667929"/>
            <a:ext cx="676462" cy="67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magine 4">
            <a:hlinkClick r:id="rId5"/>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051510" y="5806136"/>
            <a:ext cx="430866" cy="430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magine 5">
            <a:hlinkClick r:id="rId7"/>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229476" y="5847552"/>
            <a:ext cx="563282" cy="395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ttangolo 15"/>
          <p:cNvSpPr>
            <a:spLocks noChangeArrowheads="1"/>
          </p:cNvSpPr>
          <p:nvPr/>
        </p:nvSpPr>
        <p:spPr bwMode="auto">
          <a:xfrm>
            <a:off x="2294566" y="6379320"/>
            <a:ext cx="153325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it-IT" sz="1100" b="1" dirty="0" smtClean="0">
                <a:solidFill>
                  <a:schemeClr val="bg1"/>
                </a:solidFill>
              </a:rPr>
              <a:t>@</a:t>
            </a:r>
            <a:r>
              <a:rPr lang="it-IT" sz="1100" b="1" dirty="0" err="1" smtClean="0">
                <a:solidFill>
                  <a:schemeClr val="bg1"/>
                </a:solidFill>
              </a:rPr>
              <a:t>FondazioneIFEL</a:t>
            </a:r>
            <a:endParaRPr lang="it-IT" sz="1100" b="1" dirty="0">
              <a:solidFill>
                <a:schemeClr val="bg1"/>
              </a:solidFill>
            </a:endParaRPr>
          </a:p>
        </p:txBody>
      </p:sp>
      <p:sp>
        <p:nvSpPr>
          <p:cNvPr id="17" name="Rettangolo 15"/>
          <p:cNvSpPr>
            <a:spLocks noChangeArrowheads="1"/>
          </p:cNvSpPr>
          <p:nvPr/>
        </p:nvSpPr>
        <p:spPr bwMode="auto">
          <a:xfrm>
            <a:off x="3660075" y="6379320"/>
            <a:ext cx="125606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it-IT" sz="1100" b="1" dirty="0" err="1" smtClean="0">
                <a:solidFill>
                  <a:schemeClr val="bg1"/>
                </a:solidFill>
              </a:rPr>
              <a:t>Facebook</a:t>
            </a:r>
            <a:endParaRPr lang="it-IT" sz="1100" b="1" dirty="0">
              <a:solidFill>
                <a:schemeClr val="bg1"/>
              </a:solidFill>
            </a:endParaRPr>
          </a:p>
        </p:txBody>
      </p:sp>
      <p:sp>
        <p:nvSpPr>
          <p:cNvPr id="18" name="Rettangolo 15"/>
          <p:cNvSpPr>
            <a:spLocks noChangeArrowheads="1"/>
          </p:cNvSpPr>
          <p:nvPr/>
        </p:nvSpPr>
        <p:spPr bwMode="auto">
          <a:xfrm>
            <a:off x="4892770" y="6379320"/>
            <a:ext cx="125606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it-IT" sz="1100" b="1" dirty="0" err="1">
                <a:solidFill>
                  <a:schemeClr val="bg1"/>
                </a:solidFill>
              </a:rPr>
              <a:t>Y</a:t>
            </a:r>
            <a:r>
              <a:rPr lang="it-IT" sz="1100" b="1" dirty="0" err="1" smtClean="0">
                <a:solidFill>
                  <a:schemeClr val="bg1"/>
                </a:solidFill>
              </a:rPr>
              <a:t>outube</a:t>
            </a:r>
            <a:endParaRPr lang="it-IT" sz="1100" b="1" dirty="0">
              <a:solidFill>
                <a:schemeClr val="bg1"/>
              </a:solidFill>
            </a:endParaRPr>
          </a:p>
        </p:txBody>
      </p:sp>
    </p:spTree>
    <p:extLst>
      <p:ext uri="{BB962C8B-B14F-4D97-AF65-F5344CB8AC3E}">
        <p14:creationId xmlns:p14="http://schemas.microsoft.com/office/powerpoint/2010/main" val="37698162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Presentazione_STRUTTURA-0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2208" cy="6858000"/>
          </a:xfrm>
          <a:prstGeom prst="rect">
            <a:avLst/>
          </a:prstGeom>
        </p:spPr>
      </p:pic>
      <p:sp>
        <p:nvSpPr>
          <p:cNvPr id="3" name="Titolo 2"/>
          <p:cNvSpPr>
            <a:spLocks noGrp="1"/>
          </p:cNvSpPr>
          <p:nvPr>
            <p:ph type="title"/>
          </p:nvPr>
        </p:nvSpPr>
        <p:spPr>
          <a:xfrm>
            <a:off x="1559623" y="2182950"/>
            <a:ext cx="5544784" cy="2268585"/>
          </a:xfrm>
        </p:spPr>
        <p:txBody>
          <a:bodyPr>
            <a:normAutofit fontScale="90000"/>
          </a:bodyPr>
          <a:lstStyle/>
          <a:p>
            <a:r>
              <a:rPr lang="it-IT" sz="3200" b="1" dirty="0"/>
              <a:t>Accertamento fiscale basato sul possesso di beni indicativi di capacità contributiva</a:t>
            </a:r>
            <a:r>
              <a:rPr lang="it-IT" dirty="0" smtClean="0"/>
              <a:t/>
            </a:r>
            <a:br>
              <a:rPr lang="it-IT" dirty="0" smtClean="0"/>
            </a:br>
            <a:r>
              <a:rPr lang="it-IT" dirty="0"/>
              <a:t/>
            </a:r>
            <a:br>
              <a:rPr lang="it-IT" dirty="0"/>
            </a:br>
            <a:r>
              <a:rPr lang="it-IT" sz="2800" b="1" dirty="0"/>
              <a:t>Presupposti e modalità</a:t>
            </a:r>
            <a:endParaRPr lang="it-IT" sz="2500" dirty="0">
              <a:latin typeface="Arial"/>
              <a:cs typeface="Arial"/>
            </a:endParaRPr>
          </a:p>
        </p:txBody>
      </p:sp>
    </p:spTree>
    <p:extLst>
      <p:ext uri="{BB962C8B-B14F-4D97-AF65-F5344CB8AC3E}">
        <p14:creationId xmlns:p14="http://schemas.microsoft.com/office/powerpoint/2010/main" val="9437915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dirty="0"/>
              <a:t>L’art. 38, comma 4 e </a:t>
            </a:r>
            <a:r>
              <a:rPr lang="it-IT" dirty="0" smtClean="0"/>
              <a:t>seguenti, del </a:t>
            </a:r>
            <a:r>
              <a:rPr lang="it-IT" dirty="0" err="1"/>
              <a:t>Dpr</a:t>
            </a:r>
            <a:r>
              <a:rPr lang="it-IT" dirty="0"/>
              <a:t> 600/1973 </a:t>
            </a:r>
            <a:r>
              <a:rPr lang="it-IT" dirty="0" smtClean="0"/>
              <a:t>prevede che</a:t>
            </a:r>
            <a:r>
              <a:rPr lang="it-IT" dirty="0"/>
              <a:t> </a:t>
            </a:r>
            <a:r>
              <a:rPr lang="it-IT" dirty="0" smtClean="0"/>
              <a:t>l'ufficio </a:t>
            </a:r>
            <a:r>
              <a:rPr lang="it-IT" b="1" dirty="0" smtClean="0"/>
              <a:t>possa </a:t>
            </a:r>
            <a:r>
              <a:rPr lang="it-IT" b="1" dirty="0"/>
              <a:t>determinare</a:t>
            </a:r>
            <a:r>
              <a:rPr lang="it-IT" dirty="0"/>
              <a:t> sinteticamente il </a:t>
            </a:r>
            <a:r>
              <a:rPr lang="it-IT" b="1" u="sng" dirty="0"/>
              <a:t>reddito complessivo delle persone fisiche</a:t>
            </a:r>
            <a:r>
              <a:rPr lang="it-IT" dirty="0"/>
              <a:t> sulla base delle </a:t>
            </a:r>
            <a:r>
              <a:rPr lang="it-IT" b="1" u="sng" dirty="0"/>
              <a:t>spese sostenute</a:t>
            </a:r>
            <a:r>
              <a:rPr lang="it-IT" dirty="0"/>
              <a:t> nel corso del periodo d'imposta </a:t>
            </a:r>
            <a:r>
              <a:rPr lang="it-IT" b="1" dirty="0"/>
              <a:t>ovvero</a:t>
            </a:r>
            <a:r>
              <a:rPr lang="it-IT" dirty="0"/>
              <a:t> sulla base del </a:t>
            </a:r>
            <a:r>
              <a:rPr lang="it-IT" b="1" dirty="0"/>
              <a:t>contenuto induttivo di elementi indicativi di capacità contributiva</a:t>
            </a:r>
            <a:r>
              <a:rPr lang="it-IT" dirty="0"/>
              <a:t> individuato mediante l'analisi di campioni significativi di contribuenti con DM emanato ogni due anni. </a:t>
            </a:r>
            <a:endParaRPr lang="it-IT" dirty="0" smtClean="0"/>
          </a:p>
          <a:p>
            <a:endParaRPr lang="it-IT" u="sng" dirty="0" smtClean="0"/>
          </a:p>
          <a:p>
            <a:r>
              <a:rPr lang="it-IT" u="sng" dirty="0" smtClean="0"/>
              <a:t>E</a:t>
            </a:r>
            <a:r>
              <a:rPr lang="it-IT" u="sng" dirty="0"/>
              <a:t>’ fatta salva la </a:t>
            </a:r>
            <a:r>
              <a:rPr lang="it-IT" b="1" u="sng" dirty="0"/>
              <a:t>prova contraria da parte del contribuente</a:t>
            </a:r>
            <a:r>
              <a:rPr lang="it-IT" dirty="0"/>
              <a:t> </a:t>
            </a:r>
          </a:p>
          <a:p>
            <a:endParaRPr lang="it-IT" u="sng" dirty="0" smtClean="0"/>
          </a:p>
          <a:p>
            <a:r>
              <a:rPr lang="it-IT" u="sng" dirty="0" smtClean="0"/>
              <a:t>La </a:t>
            </a:r>
            <a:r>
              <a:rPr lang="it-IT" u="sng" dirty="0"/>
              <a:t>determinazione sintetica del reddito è ammessa a condizione che il reddito complessivo accertabile ecceda di almeno un quinto quello dichiarato</a:t>
            </a:r>
            <a:endParaRPr lang="it-IT"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4</a:t>
            </a:fld>
            <a:endParaRPr lang="it-IT" dirty="0"/>
          </a:p>
        </p:txBody>
      </p:sp>
      <p:sp>
        <p:nvSpPr>
          <p:cNvPr id="6" name="Titolo 5"/>
          <p:cNvSpPr>
            <a:spLocks noGrp="1"/>
          </p:cNvSpPr>
          <p:nvPr>
            <p:ph type="title"/>
          </p:nvPr>
        </p:nvSpPr>
        <p:spPr/>
        <p:txBody>
          <a:bodyPr>
            <a:normAutofit fontScale="90000"/>
          </a:bodyPr>
          <a:lstStyle/>
          <a:p>
            <a:r>
              <a:rPr lang="it-IT" dirty="0" smtClean="0"/>
              <a:t>Accertamento sintetico – presupposti e modalità</a:t>
            </a:r>
            <a:endParaRPr lang="it-IT" dirty="0"/>
          </a:p>
        </p:txBody>
      </p:sp>
    </p:spTree>
    <p:extLst>
      <p:ext uri="{BB962C8B-B14F-4D97-AF65-F5344CB8AC3E}">
        <p14:creationId xmlns:p14="http://schemas.microsoft.com/office/powerpoint/2010/main" val="1748695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b="1" dirty="0" smtClean="0"/>
              <a:t>Nota operativa</a:t>
            </a:r>
            <a:r>
              <a:rPr lang="it-IT" dirty="0" smtClean="0"/>
              <a:t>:</a:t>
            </a:r>
          </a:p>
          <a:p>
            <a:endParaRPr lang="it-IT" dirty="0" smtClean="0"/>
          </a:p>
          <a:p>
            <a:r>
              <a:rPr lang="it-IT" dirty="0" smtClean="0"/>
              <a:t>La </a:t>
            </a:r>
            <a:r>
              <a:rPr lang="it-IT" dirty="0"/>
              <a:t>valutazione preventiva della posizione del soggetto, sia in termini di reddito dichiarato che di indicatori di spesa per il periodo di imposta, si basa sulla situazione complessiva del nucleo familiare, laddove identificabile dall’Agenzia delle Entrate</a:t>
            </a:r>
          </a:p>
        </p:txBody>
      </p:sp>
      <p:sp>
        <p:nvSpPr>
          <p:cNvPr id="2" name="Segnaposto numero diapositiva 1"/>
          <p:cNvSpPr>
            <a:spLocks noGrp="1"/>
          </p:cNvSpPr>
          <p:nvPr>
            <p:ph type="sldNum" sz="quarter" idx="12"/>
          </p:nvPr>
        </p:nvSpPr>
        <p:spPr/>
        <p:txBody>
          <a:bodyPr/>
          <a:lstStyle/>
          <a:p>
            <a:fld id="{C121BA9E-CF39-5A4C-A796-CE277B4E7A22}" type="slidenum">
              <a:rPr lang="it-IT" smtClean="0"/>
              <a:pPr/>
              <a:t>5</a:t>
            </a:fld>
            <a:endParaRPr lang="it-IT" dirty="0"/>
          </a:p>
        </p:txBody>
      </p:sp>
      <p:sp>
        <p:nvSpPr>
          <p:cNvPr id="6" name="Titolo 5"/>
          <p:cNvSpPr>
            <a:spLocks noGrp="1"/>
          </p:cNvSpPr>
          <p:nvPr>
            <p:ph type="title"/>
          </p:nvPr>
        </p:nvSpPr>
        <p:spPr/>
        <p:txBody>
          <a:bodyPr>
            <a:normAutofit fontScale="90000"/>
          </a:bodyPr>
          <a:lstStyle/>
          <a:p>
            <a:r>
              <a:rPr lang="it-IT" dirty="0" smtClean="0"/>
              <a:t>Accertamento sintetico – presupposti e modalità</a:t>
            </a:r>
            <a:endParaRPr lang="it-IT" dirty="0"/>
          </a:p>
        </p:txBody>
      </p:sp>
    </p:spTree>
    <p:extLst>
      <p:ext uri="{BB962C8B-B14F-4D97-AF65-F5344CB8AC3E}">
        <p14:creationId xmlns:p14="http://schemas.microsoft.com/office/powerpoint/2010/main" val="1387135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dirty="0"/>
              <a:t>Gli </a:t>
            </a:r>
            <a:r>
              <a:rPr lang="it-IT" dirty="0" smtClean="0"/>
              <a:t>aspetti </a:t>
            </a:r>
            <a:r>
              <a:rPr lang="it-IT" dirty="0"/>
              <a:t>essenziali: </a:t>
            </a:r>
            <a:r>
              <a:rPr lang="it-IT" b="1" dirty="0"/>
              <a:t>LO SCOSTAMENTO</a:t>
            </a:r>
            <a:endParaRPr lang="it-IT" dirty="0"/>
          </a:p>
          <a:p>
            <a:endParaRPr lang="it-IT" dirty="0" smtClean="0"/>
          </a:p>
          <a:p>
            <a:r>
              <a:rPr lang="it-IT" dirty="0" smtClean="0"/>
              <a:t>Lo scostamento del quinto è un semplice presupposto, se questo si verifica il maggior reddito viene accertato con riferimento all’intero scostamento dal reddito dichiarato</a:t>
            </a:r>
          </a:p>
          <a:p>
            <a:endParaRPr lang="it-IT" dirty="0"/>
          </a:p>
          <a:p>
            <a:r>
              <a:rPr lang="it-IT" dirty="0" smtClean="0"/>
              <a:t>Reddito </a:t>
            </a:r>
            <a:r>
              <a:rPr lang="it-IT" dirty="0"/>
              <a:t>dichiarato: € </a:t>
            </a:r>
            <a:r>
              <a:rPr lang="it-IT" dirty="0" smtClean="0"/>
              <a:t>10.000</a:t>
            </a:r>
            <a:endParaRPr lang="it-IT" dirty="0"/>
          </a:p>
          <a:p>
            <a:r>
              <a:rPr lang="it-IT" dirty="0"/>
              <a:t>Reddito Sinteticamente accertabile: € </a:t>
            </a:r>
            <a:r>
              <a:rPr lang="it-IT" dirty="0" smtClean="0"/>
              <a:t>29.800</a:t>
            </a:r>
            <a:endParaRPr lang="it-IT" dirty="0"/>
          </a:p>
          <a:p>
            <a:r>
              <a:rPr lang="it-IT" dirty="0"/>
              <a:t>Eccedenza reddito accertabile rispetto al dichiarato: € </a:t>
            </a:r>
            <a:r>
              <a:rPr lang="it-IT" dirty="0" smtClean="0"/>
              <a:t>19.800</a:t>
            </a:r>
            <a:endParaRPr lang="it-IT" dirty="0"/>
          </a:p>
          <a:p>
            <a:r>
              <a:rPr lang="it-IT" dirty="0"/>
              <a:t>Quota di 1/5 del reddito dichiarato: € 2.500</a:t>
            </a:r>
          </a:p>
          <a:p>
            <a:r>
              <a:rPr lang="it-IT" b="1" dirty="0"/>
              <a:t>Reddito sinteticamente accertabile: € </a:t>
            </a:r>
            <a:r>
              <a:rPr lang="it-IT" b="1" dirty="0" smtClean="0"/>
              <a:t>19.800</a:t>
            </a:r>
            <a:endParaRPr lang="it-IT" b="1" dirty="0"/>
          </a:p>
        </p:txBody>
      </p:sp>
      <p:sp>
        <p:nvSpPr>
          <p:cNvPr id="2" name="Segnaposto numero diapositiva 1"/>
          <p:cNvSpPr>
            <a:spLocks noGrp="1"/>
          </p:cNvSpPr>
          <p:nvPr>
            <p:ph type="sldNum" sz="quarter" idx="12"/>
          </p:nvPr>
        </p:nvSpPr>
        <p:spPr/>
        <p:txBody>
          <a:bodyPr/>
          <a:lstStyle/>
          <a:p>
            <a:fld id="{C121BA9E-CF39-5A4C-A796-CE277B4E7A22}" type="slidenum">
              <a:rPr lang="it-IT" smtClean="0"/>
              <a:pPr/>
              <a:t>6</a:t>
            </a:fld>
            <a:endParaRPr lang="it-IT" dirty="0"/>
          </a:p>
        </p:txBody>
      </p:sp>
      <p:sp>
        <p:nvSpPr>
          <p:cNvPr id="6" name="Titolo 5"/>
          <p:cNvSpPr>
            <a:spLocks noGrp="1"/>
          </p:cNvSpPr>
          <p:nvPr>
            <p:ph type="title"/>
          </p:nvPr>
        </p:nvSpPr>
        <p:spPr/>
        <p:txBody>
          <a:bodyPr>
            <a:normAutofit fontScale="90000"/>
          </a:bodyPr>
          <a:lstStyle/>
          <a:p>
            <a:r>
              <a:rPr lang="it-IT" dirty="0" smtClean="0"/>
              <a:t>Accertamento sintetico – presupposti e modalità</a:t>
            </a:r>
            <a:endParaRPr lang="it-IT" dirty="0"/>
          </a:p>
        </p:txBody>
      </p:sp>
    </p:spTree>
    <p:extLst>
      <p:ext uri="{BB962C8B-B14F-4D97-AF65-F5344CB8AC3E}">
        <p14:creationId xmlns:p14="http://schemas.microsoft.com/office/powerpoint/2010/main" val="33340001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a:xfrm>
            <a:off x="1399676" y="1591147"/>
            <a:ext cx="7166474" cy="4331043"/>
          </a:xfrm>
        </p:spPr>
        <p:txBody>
          <a:bodyPr>
            <a:noAutofit/>
          </a:bodyPr>
          <a:lstStyle/>
          <a:p>
            <a:r>
              <a:rPr lang="it-IT" dirty="0"/>
              <a:t>Gli aspetti</a:t>
            </a:r>
            <a:r>
              <a:rPr lang="it-IT" dirty="0" smtClean="0"/>
              <a:t> </a:t>
            </a:r>
            <a:r>
              <a:rPr lang="it-IT" dirty="0"/>
              <a:t>essenziali: </a:t>
            </a:r>
            <a:r>
              <a:rPr lang="it-IT" b="1" dirty="0"/>
              <a:t>LA PROVA CONTRARIA</a:t>
            </a:r>
            <a:endParaRPr lang="it-IT" dirty="0"/>
          </a:p>
          <a:p>
            <a:endParaRPr lang="it-IT" dirty="0" smtClean="0"/>
          </a:p>
          <a:p>
            <a:r>
              <a:rPr lang="it-IT" dirty="0"/>
              <a:t>L’accertamento sintetico presuppone il </a:t>
            </a:r>
            <a:r>
              <a:rPr lang="it-IT" b="1" dirty="0"/>
              <a:t>contraddittorio preventivo</a:t>
            </a:r>
            <a:r>
              <a:rPr lang="it-IT" dirty="0"/>
              <a:t> con il contribuente</a:t>
            </a:r>
            <a:r>
              <a:rPr lang="it-IT" dirty="0" smtClean="0"/>
              <a:t>.</a:t>
            </a:r>
          </a:p>
          <a:p>
            <a:endParaRPr lang="it-IT" dirty="0"/>
          </a:p>
          <a:p>
            <a:r>
              <a:rPr lang="it-IT" dirty="0"/>
              <a:t>In caso di determinazione sintetica del reddito si verifica un’</a:t>
            </a:r>
            <a:r>
              <a:rPr lang="it-IT" b="1" u="sng" dirty="0"/>
              <a:t>inversione dell’onere della prova</a:t>
            </a:r>
            <a:r>
              <a:rPr lang="it-IT" dirty="0"/>
              <a:t>.</a:t>
            </a:r>
          </a:p>
          <a:p>
            <a:endParaRPr lang="it-IT" dirty="0" smtClean="0"/>
          </a:p>
          <a:p>
            <a:r>
              <a:rPr lang="it-IT" dirty="0" smtClean="0"/>
              <a:t>L’Ufficio </a:t>
            </a:r>
            <a:r>
              <a:rPr lang="it-IT" dirty="0"/>
              <a:t>è chiamato a provare esclusivamente il sostenimento delle spese / possesso dei beni e che lo scostamento del reddito dichiarato dal reddito complessivo accertabile sia perlomeno pari al 20%.</a:t>
            </a:r>
          </a:p>
        </p:txBody>
      </p:sp>
      <p:sp>
        <p:nvSpPr>
          <p:cNvPr id="2" name="Segnaposto numero diapositiva 1"/>
          <p:cNvSpPr>
            <a:spLocks noGrp="1"/>
          </p:cNvSpPr>
          <p:nvPr>
            <p:ph type="sldNum" sz="quarter" idx="12"/>
          </p:nvPr>
        </p:nvSpPr>
        <p:spPr/>
        <p:txBody>
          <a:bodyPr/>
          <a:lstStyle/>
          <a:p>
            <a:fld id="{C121BA9E-CF39-5A4C-A796-CE277B4E7A22}" type="slidenum">
              <a:rPr lang="it-IT" smtClean="0"/>
              <a:pPr/>
              <a:t>7</a:t>
            </a:fld>
            <a:endParaRPr lang="it-IT" dirty="0"/>
          </a:p>
        </p:txBody>
      </p:sp>
      <p:sp>
        <p:nvSpPr>
          <p:cNvPr id="6" name="Titolo 5"/>
          <p:cNvSpPr>
            <a:spLocks noGrp="1"/>
          </p:cNvSpPr>
          <p:nvPr>
            <p:ph type="title"/>
          </p:nvPr>
        </p:nvSpPr>
        <p:spPr/>
        <p:txBody>
          <a:bodyPr>
            <a:normAutofit fontScale="90000"/>
          </a:bodyPr>
          <a:lstStyle/>
          <a:p>
            <a:r>
              <a:rPr lang="it-IT" dirty="0" smtClean="0"/>
              <a:t>Accertamento sintetico – presupposti e modalità</a:t>
            </a:r>
            <a:endParaRPr lang="it-IT" dirty="0"/>
          </a:p>
        </p:txBody>
      </p:sp>
    </p:spTree>
    <p:extLst>
      <p:ext uri="{BB962C8B-B14F-4D97-AF65-F5344CB8AC3E}">
        <p14:creationId xmlns:p14="http://schemas.microsoft.com/office/powerpoint/2010/main" val="26891311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dirty="0"/>
              <a:t>Gli aspetti</a:t>
            </a:r>
            <a:r>
              <a:rPr lang="it-IT" dirty="0" smtClean="0"/>
              <a:t> </a:t>
            </a:r>
            <a:r>
              <a:rPr lang="it-IT" dirty="0"/>
              <a:t>essenziali: </a:t>
            </a:r>
            <a:r>
              <a:rPr lang="it-IT" b="1" dirty="0"/>
              <a:t>LA PROVA CONTRARIA</a:t>
            </a:r>
            <a:endParaRPr lang="it-IT" dirty="0"/>
          </a:p>
          <a:p>
            <a:endParaRPr lang="it-IT" dirty="0" smtClean="0"/>
          </a:p>
          <a:p>
            <a:r>
              <a:rPr lang="it-IT" dirty="0" smtClean="0"/>
              <a:t>Il </a:t>
            </a:r>
            <a:r>
              <a:rPr lang="it-IT" dirty="0"/>
              <a:t>contribuente </a:t>
            </a:r>
            <a:r>
              <a:rPr lang="it-IT" dirty="0" smtClean="0"/>
              <a:t>ha invece l’onere di provare, </a:t>
            </a:r>
            <a:r>
              <a:rPr lang="it-IT" dirty="0"/>
              <a:t>anche per presunzioni</a:t>
            </a:r>
            <a:r>
              <a:rPr lang="it-IT" dirty="0" smtClean="0"/>
              <a:t>:</a:t>
            </a:r>
          </a:p>
          <a:p>
            <a:pPr lvl="0"/>
            <a:r>
              <a:rPr lang="it-IT" dirty="0" smtClean="0"/>
              <a:t>a) che </a:t>
            </a:r>
            <a:r>
              <a:rPr lang="it-IT" dirty="0"/>
              <a:t>il finanziamento delle spese è avvenuto:</a:t>
            </a:r>
          </a:p>
          <a:p>
            <a:pPr marL="742950" lvl="1" indent="-285750">
              <a:buFont typeface="Arial" panose="020B0604020202020204" pitchFamily="34" charset="0"/>
              <a:buChar char="•"/>
            </a:pPr>
            <a:r>
              <a:rPr lang="it-IT" dirty="0" smtClean="0"/>
              <a:t>con  redditi  diversi  da  quelli  posseduti  nel  periodo d'imposta;</a:t>
            </a:r>
          </a:p>
          <a:p>
            <a:pPr marL="742950" lvl="1" indent="-285750">
              <a:buFont typeface="Arial" panose="020B0604020202020204" pitchFamily="34" charset="0"/>
              <a:buChar char="•"/>
            </a:pPr>
            <a:r>
              <a:rPr lang="it-IT" dirty="0" smtClean="0"/>
              <a:t>con redditi legalmente esclusi  dalla  formazione della base imponibile;</a:t>
            </a:r>
          </a:p>
          <a:p>
            <a:pPr marL="742950" lvl="1" indent="-285750">
              <a:buFont typeface="Arial" panose="020B0604020202020204" pitchFamily="34" charset="0"/>
              <a:buChar char="•"/>
            </a:pPr>
            <a:r>
              <a:rPr lang="it-IT" dirty="0" smtClean="0"/>
              <a:t>da parte di soggetti diversi dal contribuente;</a:t>
            </a:r>
          </a:p>
          <a:p>
            <a:pPr lvl="0"/>
            <a:r>
              <a:rPr lang="it-IT" dirty="0" smtClean="0"/>
              <a:t>b) il </a:t>
            </a:r>
            <a:r>
              <a:rPr lang="it-IT" dirty="0"/>
              <a:t>diverso ammontare delle spese </a:t>
            </a:r>
            <a:r>
              <a:rPr lang="it-IT" dirty="0" smtClean="0"/>
              <a:t>che gli vengono attribuite.</a:t>
            </a:r>
            <a:endParaRPr lang="it-IT" dirty="0"/>
          </a:p>
          <a:p>
            <a:r>
              <a:rPr lang="it-IT" dirty="0"/>
              <a:t> </a:t>
            </a:r>
          </a:p>
          <a:p>
            <a:r>
              <a:rPr lang="it-IT" dirty="0"/>
              <a:t>Il maggior reddito è accertabile nella misura in cui il contribuente non sia stato in grado di fornire un’idonea prova contraria </a:t>
            </a:r>
          </a:p>
        </p:txBody>
      </p:sp>
      <p:sp>
        <p:nvSpPr>
          <p:cNvPr id="2" name="Segnaposto numero diapositiva 1"/>
          <p:cNvSpPr>
            <a:spLocks noGrp="1"/>
          </p:cNvSpPr>
          <p:nvPr>
            <p:ph type="sldNum" sz="quarter" idx="12"/>
          </p:nvPr>
        </p:nvSpPr>
        <p:spPr/>
        <p:txBody>
          <a:bodyPr/>
          <a:lstStyle/>
          <a:p>
            <a:fld id="{C121BA9E-CF39-5A4C-A796-CE277B4E7A22}" type="slidenum">
              <a:rPr lang="it-IT" smtClean="0"/>
              <a:pPr/>
              <a:t>8</a:t>
            </a:fld>
            <a:endParaRPr lang="it-IT" dirty="0"/>
          </a:p>
        </p:txBody>
      </p:sp>
      <p:sp>
        <p:nvSpPr>
          <p:cNvPr id="6" name="Titolo 5"/>
          <p:cNvSpPr>
            <a:spLocks noGrp="1"/>
          </p:cNvSpPr>
          <p:nvPr>
            <p:ph type="title"/>
          </p:nvPr>
        </p:nvSpPr>
        <p:spPr/>
        <p:txBody>
          <a:bodyPr>
            <a:normAutofit fontScale="90000"/>
          </a:bodyPr>
          <a:lstStyle/>
          <a:p>
            <a:r>
              <a:rPr lang="it-IT" dirty="0" smtClean="0"/>
              <a:t>Accertamento sintetico – presupposti e modalità</a:t>
            </a:r>
            <a:endParaRPr lang="it-IT" dirty="0"/>
          </a:p>
        </p:txBody>
      </p:sp>
    </p:spTree>
    <p:extLst>
      <p:ext uri="{BB962C8B-B14F-4D97-AF65-F5344CB8AC3E}">
        <p14:creationId xmlns:p14="http://schemas.microsoft.com/office/powerpoint/2010/main" val="11932347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6"/>
          <p:cNvSpPr>
            <a:spLocks noGrp="1"/>
          </p:cNvSpPr>
          <p:nvPr>
            <p:ph idx="1"/>
          </p:nvPr>
        </p:nvSpPr>
        <p:spPr/>
        <p:txBody>
          <a:bodyPr>
            <a:noAutofit/>
          </a:bodyPr>
          <a:lstStyle/>
          <a:p>
            <a:r>
              <a:rPr lang="it-IT" dirty="0"/>
              <a:t>Gli aspetti</a:t>
            </a:r>
            <a:r>
              <a:rPr lang="it-IT" dirty="0" smtClean="0"/>
              <a:t> </a:t>
            </a:r>
            <a:r>
              <a:rPr lang="it-IT" dirty="0"/>
              <a:t>essenziali: </a:t>
            </a:r>
            <a:r>
              <a:rPr lang="it-IT" b="1" dirty="0"/>
              <a:t>LE SPESE </a:t>
            </a:r>
            <a:r>
              <a:rPr lang="it-IT" b="1" dirty="0" smtClean="0"/>
              <a:t>SOSTENUTE</a:t>
            </a:r>
            <a:endParaRPr lang="it-IT" dirty="0" smtClean="0"/>
          </a:p>
          <a:p>
            <a:r>
              <a:rPr lang="it-IT" dirty="0" smtClean="0"/>
              <a:t>Consistono </a:t>
            </a:r>
            <a:r>
              <a:rPr lang="it-IT" dirty="0"/>
              <a:t>in qualsiasi manifestazione di capacità economica </a:t>
            </a:r>
            <a:r>
              <a:rPr lang="it-IT" dirty="0" smtClean="0"/>
              <a:t>della quale possa </a:t>
            </a:r>
            <a:r>
              <a:rPr lang="it-IT" dirty="0"/>
              <a:t>essere </a:t>
            </a:r>
            <a:r>
              <a:rPr lang="it-IT" dirty="0" smtClean="0"/>
              <a:t>provata </a:t>
            </a:r>
            <a:r>
              <a:rPr lang="it-IT" dirty="0"/>
              <a:t>l’esistenza e la riconducibilità al </a:t>
            </a:r>
            <a:r>
              <a:rPr lang="it-IT" dirty="0" smtClean="0"/>
              <a:t>contribuente.</a:t>
            </a:r>
          </a:p>
          <a:p>
            <a:r>
              <a:rPr lang="it-IT" dirty="0" smtClean="0"/>
              <a:t>Si tratta di:</a:t>
            </a:r>
          </a:p>
          <a:p>
            <a:pPr marL="285750" lvl="0" indent="-285750">
              <a:buFont typeface="Arial" panose="020B0604020202020204" pitchFamily="34" charset="0"/>
              <a:buChar char="•"/>
            </a:pPr>
            <a:r>
              <a:rPr lang="it-IT" b="1" dirty="0" smtClean="0"/>
              <a:t>spese di qualsiasi genere</a:t>
            </a:r>
            <a:r>
              <a:rPr lang="it-IT" dirty="0" smtClean="0"/>
              <a:t> che risultano </a:t>
            </a:r>
            <a:r>
              <a:rPr lang="it-IT" u="sng" dirty="0" smtClean="0"/>
              <a:t>sostenute</a:t>
            </a:r>
            <a:r>
              <a:rPr lang="it-IT" dirty="0" smtClean="0"/>
              <a:t> dal contribuente;</a:t>
            </a:r>
          </a:p>
          <a:p>
            <a:pPr marL="285750" lvl="0" indent="-285750">
              <a:buFont typeface="Arial" panose="020B0604020202020204" pitchFamily="34" charset="0"/>
              <a:buChar char="•"/>
            </a:pPr>
            <a:r>
              <a:rPr lang="it-IT" dirty="0" smtClean="0"/>
              <a:t>ulteriori  </a:t>
            </a:r>
            <a:r>
              <a:rPr lang="it-IT" b="1" dirty="0"/>
              <a:t>spese </a:t>
            </a:r>
            <a:r>
              <a:rPr lang="it-IT" b="1" dirty="0" smtClean="0"/>
              <a:t>individuate </a:t>
            </a:r>
            <a:r>
              <a:rPr lang="it-IT" b="1" dirty="0"/>
              <a:t>per decreto</a:t>
            </a:r>
            <a:r>
              <a:rPr lang="it-IT" dirty="0"/>
              <a:t>, nella </a:t>
            </a:r>
            <a:r>
              <a:rPr lang="it-IT" u="sng" dirty="0" smtClean="0"/>
              <a:t>misura </a:t>
            </a:r>
            <a:r>
              <a:rPr lang="it-IT" u="sng" dirty="0"/>
              <a:t>statisticamente </a:t>
            </a:r>
            <a:r>
              <a:rPr lang="it-IT" u="sng" dirty="0" smtClean="0"/>
              <a:t>imputabile</a:t>
            </a:r>
            <a:r>
              <a:rPr lang="it-IT" dirty="0" smtClean="0"/>
              <a:t> al soggetto considerando </a:t>
            </a:r>
            <a:r>
              <a:rPr lang="it-IT" dirty="0"/>
              <a:t>la spesa </a:t>
            </a:r>
            <a:r>
              <a:rPr lang="it-IT" dirty="0" smtClean="0"/>
              <a:t>media rilevata </a:t>
            </a:r>
            <a:r>
              <a:rPr lang="it-IT" dirty="0"/>
              <a:t>da analisi e studi socio economici (es. spese per viaggi, cibo, vestiario, etc.);</a:t>
            </a:r>
          </a:p>
          <a:p>
            <a:pPr marL="285750" lvl="0" indent="-285750">
              <a:buFont typeface="Arial" panose="020B0604020202020204" pitchFamily="34" charset="0"/>
              <a:buChar char="•"/>
            </a:pPr>
            <a:r>
              <a:rPr lang="it-IT" b="1" dirty="0" smtClean="0"/>
              <a:t>incrementi   </a:t>
            </a:r>
            <a:r>
              <a:rPr lang="it-IT" b="1" dirty="0"/>
              <a:t>patrimoniali</a:t>
            </a:r>
            <a:r>
              <a:rPr lang="it-IT" dirty="0"/>
              <a:t> </a:t>
            </a:r>
            <a:r>
              <a:rPr lang="it-IT" dirty="0" smtClean="0"/>
              <a:t>nel   </a:t>
            </a:r>
            <a:r>
              <a:rPr lang="it-IT" dirty="0"/>
              <a:t>periodo </a:t>
            </a:r>
            <a:r>
              <a:rPr lang="it-IT" dirty="0" smtClean="0"/>
              <a:t>d'imposta;</a:t>
            </a:r>
            <a:endParaRPr lang="it-IT" dirty="0"/>
          </a:p>
          <a:p>
            <a:pPr marL="285750" lvl="0" indent="-285750">
              <a:buFont typeface="Arial" panose="020B0604020202020204" pitchFamily="34" charset="0"/>
              <a:buChar char="•"/>
            </a:pPr>
            <a:r>
              <a:rPr lang="it-IT" dirty="0" smtClean="0"/>
              <a:t>quota </a:t>
            </a:r>
            <a:r>
              <a:rPr lang="it-IT" dirty="0"/>
              <a:t>di </a:t>
            </a:r>
            <a:r>
              <a:rPr lang="it-IT" b="1" dirty="0"/>
              <a:t>risparmio</a:t>
            </a:r>
            <a:r>
              <a:rPr lang="it-IT" dirty="0"/>
              <a:t> formatasi  nell'anno.</a:t>
            </a:r>
          </a:p>
        </p:txBody>
      </p:sp>
      <p:sp>
        <p:nvSpPr>
          <p:cNvPr id="2" name="Segnaposto numero diapositiva 1"/>
          <p:cNvSpPr>
            <a:spLocks noGrp="1"/>
          </p:cNvSpPr>
          <p:nvPr>
            <p:ph type="sldNum" sz="quarter" idx="12"/>
          </p:nvPr>
        </p:nvSpPr>
        <p:spPr/>
        <p:txBody>
          <a:bodyPr/>
          <a:lstStyle/>
          <a:p>
            <a:fld id="{C121BA9E-CF39-5A4C-A796-CE277B4E7A22}" type="slidenum">
              <a:rPr lang="it-IT" smtClean="0"/>
              <a:pPr/>
              <a:t>9</a:t>
            </a:fld>
            <a:endParaRPr lang="it-IT" dirty="0"/>
          </a:p>
        </p:txBody>
      </p:sp>
      <p:sp>
        <p:nvSpPr>
          <p:cNvPr id="6" name="Titolo 5"/>
          <p:cNvSpPr>
            <a:spLocks noGrp="1"/>
          </p:cNvSpPr>
          <p:nvPr>
            <p:ph type="title"/>
          </p:nvPr>
        </p:nvSpPr>
        <p:spPr/>
        <p:txBody>
          <a:bodyPr>
            <a:normAutofit fontScale="90000"/>
          </a:bodyPr>
          <a:lstStyle/>
          <a:p>
            <a:r>
              <a:rPr lang="it-IT" dirty="0" smtClean="0"/>
              <a:t>Accertamento sintetico – presupposti e modalità</a:t>
            </a:r>
            <a:endParaRPr lang="it-IT" dirty="0"/>
          </a:p>
        </p:txBody>
      </p:sp>
    </p:spTree>
    <p:extLst>
      <p:ext uri="{BB962C8B-B14F-4D97-AF65-F5344CB8AC3E}">
        <p14:creationId xmlns:p14="http://schemas.microsoft.com/office/powerpoint/2010/main" val="366488775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Personalizzato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2F2F2"/>
      </a:hlink>
      <a:folHlink>
        <a:srgbClr val="C6D9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1093</TotalTime>
  <Words>1816</Words>
  <Application>Microsoft Office PowerPoint</Application>
  <PresentationFormat>Presentazione su schermo (4:3)</PresentationFormat>
  <Paragraphs>200</Paragraphs>
  <Slides>27</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27</vt:i4>
      </vt:variant>
    </vt:vector>
  </HeadingPairs>
  <TitlesOfParts>
    <vt:vector size="31" baseType="lpstr">
      <vt:lpstr>Arial</vt:lpstr>
      <vt:lpstr>Arial Black</vt:lpstr>
      <vt:lpstr>Calibri</vt:lpstr>
      <vt:lpstr>Tema di Office</vt:lpstr>
      <vt:lpstr>Contrasto all’Evasione Fiscale Beni a capacità contributiva  31 ottobre 2017 Pier Luigi Calani</vt:lpstr>
      <vt:lpstr>Indice</vt:lpstr>
      <vt:lpstr>Accertamento fiscale basato sul possesso di beni indicativi di capacità contributiva  Presupposti e modalità</vt:lpstr>
      <vt:lpstr>Accertamento sintetico – presupposti e modalità</vt:lpstr>
      <vt:lpstr>Accertamento sintetico – presupposti e modalità</vt:lpstr>
      <vt:lpstr>Accertamento sintetico – presupposti e modalità</vt:lpstr>
      <vt:lpstr>Accertamento sintetico – presupposti e modalità</vt:lpstr>
      <vt:lpstr>Accertamento sintetico – presupposti e modalità</vt:lpstr>
      <vt:lpstr>Accertamento sintetico – presupposti e modalità</vt:lpstr>
      <vt:lpstr>Accertamento sintetico – presupposti e modalità</vt:lpstr>
      <vt:lpstr>Accertamento sintetico – presupposti e modalità</vt:lpstr>
      <vt:lpstr>Accertamento sintetico – presupposti e modalità</vt:lpstr>
      <vt:lpstr>Accertamento sintetico – presupposti e modalità</vt:lpstr>
      <vt:lpstr>Accertamento fiscale basato sul possesso di beni indicativi di capacità contributiva  Informazioni in possesso dell’Agenzia delle Entrate</vt:lpstr>
      <vt:lpstr>Informazioni in possesso dell’Agenzia delle Entrate</vt:lpstr>
      <vt:lpstr>Informazioni in possesso dell’Agenzia delle Entrate</vt:lpstr>
      <vt:lpstr>Accertamento fiscale basato sul possesso di beni indicativi di capacità contributiva  Il ruolo del comune – dati e informazioni rilevanti ai fini della segnalazione</vt:lpstr>
      <vt:lpstr>Il Ruolo del Comune</vt:lpstr>
      <vt:lpstr>Il Ruolo del Comune</vt:lpstr>
      <vt:lpstr>Il Ruolo del Comune</vt:lpstr>
      <vt:lpstr>Il Ruolo del Comune</vt:lpstr>
      <vt:lpstr>Il Ruolo del Comune</vt:lpstr>
      <vt:lpstr>Il Ruolo del Comune</vt:lpstr>
      <vt:lpstr>Il Ruolo del Comune</vt:lpstr>
      <vt:lpstr>Il Ruolo del Comune</vt:lpstr>
      <vt:lpstr>Il Ruolo del Comune</vt:lpstr>
      <vt:lpstr>Grazie per l’attenzione  Pier Luigi Calani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imac27</dc:creator>
  <cp:lastModifiedBy>Paola Cavagnino</cp:lastModifiedBy>
  <cp:revision>209</cp:revision>
  <dcterms:created xsi:type="dcterms:W3CDTF">2012-12-04T17:04:47Z</dcterms:created>
  <dcterms:modified xsi:type="dcterms:W3CDTF">2017-10-30T09:08:25Z</dcterms:modified>
</cp:coreProperties>
</file>